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6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7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4" r:id="rId1"/>
    <p:sldMasterId id="2147483924" r:id="rId2"/>
    <p:sldMasterId id="2147483972" r:id="rId3"/>
    <p:sldMasterId id="2147484009" r:id="rId4"/>
    <p:sldMasterId id="2147484024" r:id="rId5"/>
    <p:sldMasterId id="2147484062" r:id="rId6"/>
    <p:sldMasterId id="2147484078" r:id="rId7"/>
    <p:sldMasterId id="2147484121" r:id="rId8"/>
  </p:sldMasterIdLst>
  <p:notesMasterIdLst>
    <p:notesMasterId r:id="rId18"/>
  </p:notesMasterIdLst>
  <p:handoutMasterIdLst>
    <p:handoutMasterId r:id="rId19"/>
  </p:handoutMasterIdLst>
  <p:sldIdLst>
    <p:sldId id="2147478504" r:id="rId9"/>
    <p:sldId id="2147472412" r:id="rId10"/>
    <p:sldId id="2147472680" r:id="rId11"/>
    <p:sldId id="2147478501" r:id="rId12"/>
    <p:sldId id="2147472414" r:id="rId13"/>
    <p:sldId id="2147472694" r:id="rId14"/>
    <p:sldId id="2147472683" r:id="rId15"/>
    <p:sldId id="2142534513" r:id="rId16"/>
    <p:sldId id="2147375637" r:id="rId17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C7FADB-517A-584C-AFCD-9788C8BEC9F6}">
          <p14:sldIdLst>
            <p14:sldId id="2147478504"/>
            <p14:sldId id="2147472412"/>
            <p14:sldId id="2147472680"/>
            <p14:sldId id="2147478501"/>
            <p14:sldId id="2147472414"/>
            <p14:sldId id="2147472694"/>
            <p14:sldId id="2147472683"/>
            <p14:sldId id="2142534513"/>
            <p14:sldId id="21473756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  <p15:guide id="4" pos="30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McHan" initials="SM" lastIdx="6" clrIdx="0">
    <p:extLst>
      <p:ext uri="{19B8F6BF-5375-455C-9EA6-DF929625EA0E}">
        <p15:presenceInfo xmlns:p15="http://schemas.microsoft.com/office/powerpoint/2012/main" userId="S::srmchan@us.ibm.com::4d209c08-9ad3-46d2-8686-905addf38bfd" providerId="AD"/>
      </p:ext>
    </p:extLst>
  </p:cmAuthor>
  <p:cmAuthor id="2" name="MICHAEL Forristall" initials="MF" lastIdx="2" clrIdx="1">
    <p:extLst>
      <p:ext uri="{19B8F6BF-5375-455C-9EA6-DF929625EA0E}">
        <p15:presenceInfo xmlns:p15="http://schemas.microsoft.com/office/powerpoint/2012/main" userId="S::mforrist@us.ibm.com::83db4276-ff84-48e1-8969-1888c8ba8e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E37"/>
    <a:srgbClr val="7F7F7F"/>
    <a:srgbClr val="11172A"/>
    <a:srgbClr val="F8F8F8"/>
    <a:srgbClr val="1EE2E0"/>
    <a:srgbClr val="BEBEBE"/>
    <a:srgbClr val="0062FF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34"/>
    <p:restoredTop sz="96327"/>
  </p:normalViewPr>
  <p:slideViewPr>
    <p:cSldViewPr snapToGrid="0" snapToObjects="1">
      <p:cViewPr varScale="1">
        <p:scale>
          <a:sx n="144" d="100"/>
          <a:sy n="144" d="100"/>
        </p:scale>
        <p:origin x="192" y="584"/>
      </p:cViewPr>
      <p:guideLst>
        <p:guide orient="horz" pos="1620"/>
        <p:guide pos="2880"/>
        <p:guide pos="2980"/>
        <p:guide pos="30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840" b="1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pPr>
            <a:r>
              <a:rPr lang="en-US"/>
              <a:t>Distribution by Benefit Category</a:t>
            </a:r>
          </a:p>
        </c:rich>
      </c:tx>
      <c:layout>
        <c:manualLayout>
          <c:xMode val="edge"/>
          <c:yMode val="edge"/>
          <c:x val="0.17638584018830997"/>
          <c:y val="4.9223912151541449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840" b="1" i="0" u="none" strike="noStrike" kern="1200" baseline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5346846904424642E-2"/>
          <c:y val="0.20074253858989716"/>
          <c:w val="0.52916797878607946"/>
          <c:h val="0.751367819771183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 Category Benefits</c:v>
                </c:pt>
              </c:strCache>
            </c:strRef>
          </c:tx>
          <c:spPr>
            <a:ln>
              <a:solidFill>
                <a:schemeClr val="bg1"/>
              </a:solidFill>
            </a:ln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32-5643-A636-98467D9B58E4}"/>
              </c:ext>
            </c:extLst>
          </c:dPt>
          <c:dPt>
            <c:idx val="1"/>
            <c:bubble3D val="0"/>
            <c:spPr>
              <a:solidFill>
                <a:srgbClr val="C6C6C6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32-5643-A636-98467D9B58E4}"/>
              </c:ext>
            </c:extLst>
          </c:dPt>
          <c:dPt>
            <c:idx val="2"/>
            <c:bubble3D val="0"/>
            <c:spPr>
              <a:solidFill>
                <a:srgbClr val="8D8D8D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032-5643-A636-98467D9B58E4}"/>
              </c:ext>
            </c:extLst>
          </c:dPt>
          <c:dPt>
            <c:idx val="3"/>
            <c:bubble3D val="0"/>
            <c:spPr>
              <a:solidFill>
                <a:srgbClr val="0530AD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032-5643-A636-98467D9B58E4}"/>
              </c:ext>
            </c:extLst>
          </c:dPt>
          <c:dLbls>
            <c:dLbl>
              <c:idx val="0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2483409194170826E-2"/>
                      <c:h val="5.46214928650076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032-5643-A636-98467D9B58E4}"/>
                </c:ext>
              </c:extLst>
            </c:dLbl>
            <c:dLbl>
              <c:idx val="1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2483409194170826E-2"/>
                      <c:h val="5.46214928650076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032-5643-A636-98467D9B58E4}"/>
                </c:ext>
              </c:extLst>
            </c:dLbl>
            <c:dLbl>
              <c:idx val="2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2483409194170826E-2"/>
                      <c:h val="5.46214928650076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9032-5643-A636-98467D9B58E4}"/>
                </c:ext>
              </c:extLst>
            </c:dLbl>
            <c:dLbl>
              <c:idx val="3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2483409194170826E-2"/>
                      <c:h val="5.46214928650076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9032-5643-A636-98467D9B58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500" b="1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 Exchange Business Impacts</c:v>
                </c:pt>
                <c:pt idx="1">
                  <c:v>Data Exchange Platform TCO</c:v>
                </c:pt>
                <c:pt idx="2">
                  <c:v>Data Exchange Lifecycle Productivity</c:v>
                </c:pt>
                <c:pt idx="3">
                  <c:v>Trading Partner Automation</c:v>
                </c:pt>
              </c:strCache>
            </c:strRef>
          </c:cat>
          <c:val>
            <c:numRef>
              <c:f>Sheet1!$B$2:$B$5</c:f>
              <c:numCache>
                <c:formatCode>"$"0.00,,</c:formatCode>
                <c:ptCount val="4"/>
                <c:pt idx="0">
                  <c:v>3168113</c:v>
                </c:pt>
                <c:pt idx="1">
                  <c:v>2434375</c:v>
                </c:pt>
                <c:pt idx="2">
                  <c:v>2175000</c:v>
                </c:pt>
                <c:pt idx="3">
                  <c:v>1250000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32-5643-A636-98467D9B58E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1"/>
      </c:doughnutChart>
      <c:spPr>
        <a:noFill/>
        <a:ln>
          <a:solidFill>
            <a:schemeClr val="bg1"/>
          </a:solidFill>
        </a:ln>
        <a:effectLst/>
      </c:spPr>
    </c:plotArea>
    <c:legend>
      <c:legendPos val="r"/>
      <c:layout>
        <c:manualLayout>
          <c:xMode val="edge"/>
          <c:yMode val="edge"/>
          <c:x val="0.59004296004843315"/>
          <c:y val="0.208777729289603"/>
          <c:w val="0.40545051498992329"/>
          <c:h val="0.716608862944128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j-lt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700" baseline="0">
          <a:solidFill>
            <a:schemeClr val="tx1"/>
          </a:solidFill>
          <a:latin typeface="+mj-lt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4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pPr>
            <a:r>
              <a:rPr lang="en-US"/>
              <a:t>Benefit vs. Cost</a:t>
            </a:r>
          </a:p>
        </c:rich>
      </c:tx>
      <c:layout>
        <c:manualLayout>
          <c:xMode val="edge"/>
          <c:yMode val="edge"/>
          <c:x val="0.32992790875395178"/>
          <c:y val="6.1433642316504808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1" i="0" u="none" strike="noStrike" kern="1200" baseline="0">
              <a:solidFill>
                <a:schemeClr val="tx1"/>
              </a:solidFill>
              <a:latin typeface="+mn-lt"/>
              <a:ea typeface="+mn-ea"/>
              <a:cs typeface="Calibri" panose="020F050202020403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7031949328719254E-2"/>
          <c:y val="0.17113905900651308"/>
          <c:w val="0.91314793162339458"/>
          <c:h val="0.642245556373204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Benefit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Sheet1!$B$2:$B$6</c:f>
              <c:numCache>
                <c:formatCode>_("$"* #,##0_);_("$"* \(#,##0\);_("$"* "-"??_);_(@_)</c:formatCode>
                <c:ptCount val="3"/>
                <c:pt idx="0">
                  <c:v>2039813</c:v>
                </c:pt>
                <c:pt idx="1">
                  <c:v>3331175</c:v>
                </c:pt>
                <c:pt idx="2">
                  <c:v>3656500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87-2748-9DD1-0D8469F074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Sheet1!$C$2:$C$6</c:f>
              <c:numCache>
                <c:formatCode>_("$"* #,##0_);_("$"* \(#,##0\);_("$"* "-"??_);_(@_)</c:formatCode>
                <c:ptCount val="3"/>
                <c:pt idx="0">
                  <c:v>1850000</c:v>
                </c:pt>
                <c:pt idx="1">
                  <c:v>1200000</c:v>
                </c:pt>
                <c:pt idx="2">
                  <c:v>1200000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87-2748-9DD1-0D8469F074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284536"/>
        <c:axId val="2094281128"/>
      </c:barChart>
      <c:catAx>
        <c:axId val="20942845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094281128"/>
        <c:crosses val="autoZero"/>
        <c:auto val="1"/>
        <c:lblAlgn val="ctr"/>
        <c:lblOffset val="100"/>
        <c:noMultiLvlLbl val="0"/>
      </c:catAx>
      <c:valAx>
        <c:axId val="2094281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2094284536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241700387340255"/>
          <c:y val="0.91172585085869617"/>
          <c:w val="0.27019521128222224"/>
          <c:h val="6.7319612236569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700">
          <a:solidFill>
            <a:schemeClr val="tx1"/>
          </a:solidFill>
          <a:latin typeface="+mn-lt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IBM AI Applications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28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</a:rPr>
              <a:t>Group Name / DOC ID / Month XX, 2019 / © 2019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46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289050"/>
            <a:ext cx="4142232" cy="32067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E07BE-64FD-3A40-BD26-99F61F99D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5886" y="13096"/>
            <a:ext cx="2310363" cy="6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7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5886728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7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7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71002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4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4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7737073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62400" y="0"/>
            <a:ext cx="51816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4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117915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3964162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613779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359162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9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8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267887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4810413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6519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233487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(white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4" y="1290644"/>
            <a:ext cx="9144004" cy="3852862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4" y="-3811"/>
            <a:ext cx="9144004" cy="129444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-3" y="-3811"/>
            <a:ext cx="7086604" cy="1294449"/>
          </a:xfrm>
          <a:noFill/>
        </p:spPr>
        <p:txBody>
          <a:bodyPr vert="horz" lIns="228600" tIns="201168" rIns="228600" bIns="228600" rtlCol="0" anchor="t" anchorCtr="0">
            <a:noAutofit/>
          </a:bodyPr>
          <a:lstStyle>
            <a:lvl1pPr>
              <a:defRPr lang="en-US" sz="2400" b="0" i="0" dirty="0" smtClean="0">
                <a:solidFill>
                  <a:srgbClr val="3D3D3D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rgbClr val="3D3D3D"/>
                </a:solidFill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290644"/>
            <a:ext cx="9144000" cy="38528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0768" y="225433"/>
            <a:ext cx="467360" cy="18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9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6486712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9349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1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4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277215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1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2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338412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1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90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746903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1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803889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1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60" indent="-117460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6256168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6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32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64539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220672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8586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680" algn="dec"/>
              </a:tabLst>
              <a:defRPr sz="1100"/>
            </a:lvl1pPr>
            <a:lvl2pPr marL="173018" indent="-17301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858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667355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309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 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6" y="971950"/>
            <a:ext cx="8541385" cy="3365352"/>
          </a:xfrm>
        </p:spPr>
        <p:txBody>
          <a:bodyPr/>
          <a:lstStyle>
            <a:lvl1pPr marL="228570" indent="-228570">
              <a:buFont typeface="Arial" charset="0"/>
              <a:buChar char="•"/>
              <a:defRPr/>
            </a:lvl1pPr>
            <a:lvl2pPr marL="457142" indent="-228570">
              <a:defRPr sz="1800"/>
            </a:lvl2pPr>
            <a:lvl3pPr marL="685715" indent="-228570">
              <a:defRPr sz="1600"/>
            </a:lvl3pPr>
            <a:lvl4pPr marL="914288" indent="-228570">
              <a:defRPr sz="1400"/>
            </a:lvl4pPr>
            <a:lvl5pPr marL="1142858" indent="-228570"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IBM Watson Supply Chain 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8314326" cy="61917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9407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692553"/>
            <a:ext cx="521589" cy="20810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5752C9FA-8153-394C-9F53-FD17CE4C8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IBM Yiyi Sustainability Software @ [onshow..now;frm='yyyy']</a:t>
            </a:r>
          </a:p>
        </p:txBody>
      </p:sp>
    </p:spTree>
    <p:extLst>
      <p:ext uri="{BB962C8B-B14F-4D97-AF65-F5344CB8AC3E}">
        <p14:creationId xmlns:p14="http://schemas.microsoft.com/office/powerpoint/2010/main" val="20902981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9D246B7-F25C-FB47-B926-AAB477071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IBM Yiyi Sustainability Software @ [onshow..now;frm='yyyy']</a:t>
            </a:r>
          </a:p>
        </p:txBody>
      </p:sp>
    </p:spTree>
    <p:extLst>
      <p:ext uri="{BB962C8B-B14F-4D97-AF65-F5344CB8AC3E}">
        <p14:creationId xmlns:p14="http://schemas.microsoft.com/office/powerpoint/2010/main" val="10477561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413" indent="0">
              <a:buNone/>
              <a:defRPr/>
            </a:lvl3pPr>
            <a:lvl4pPr marL="434546" indent="0">
              <a:buNone/>
              <a:defRPr/>
            </a:lvl4pPr>
            <a:lvl5pPr marL="63120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413" indent="0">
              <a:buNone/>
              <a:defRPr/>
            </a:lvl3pPr>
            <a:lvl4pPr marL="434546" indent="0">
              <a:buNone/>
              <a:defRPr/>
            </a:lvl4pPr>
            <a:lvl5pPr marL="63120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445E5CA-EC9E-F540-AA0E-B5A4B308C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IBM Yiyi Sustainability Software @ [onshow..now;frm='yyyy']</a:t>
            </a:r>
          </a:p>
        </p:txBody>
      </p:sp>
    </p:spTree>
    <p:extLst>
      <p:ext uri="{BB962C8B-B14F-4D97-AF65-F5344CB8AC3E}">
        <p14:creationId xmlns:p14="http://schemas.microsoft.com/office/powerpoint/2010/main" val="204280201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6931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398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Sustainability Software @ [onshow..now;frm='yyyy']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67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1669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7322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4831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699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999"/>
            </a:lvl1pPr>
            <a:lvl2pPr marL="0" indent="0">
              <a:spcBef>
                <a:spcPts val="0"/>
              </a:spcBef>
              <a:buNone/>
              <a:defRPr/>
            </a:lvl2pPr>
            <a:lvl3pPr marL="201413" indent="0">
              <a:buNone/>
              <a:defRPr/>
            </a:lvl3pPr>
            <a:lvl4pPr marL="434546" indent="0">
              <a:buNone/>
              <a:defRPr/>
            </a:lvl4pPr>
            <a:lvl5pPr marL="63120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599"/>
            </a:lvl1pPr>
            <a:lvl2pPr>
              <a:defRPr sz="599"/>
            </a:lvl2pPr>
            <a:lvl3pPr>
              <a:defRPr sz="599"/>
            </a:lvl3pPr>
            <a:lvl4pPr>
              <a:defRPr sz="599"/>
            </a:lvl4pPr>
            <a:lvl5pPr>
              <a:defRPr sz="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74613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5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6052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3CE9-3BFF-4C6A-836F-B077B712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5967D3-8E31-4141-A6C8-34DB3E8076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05AE78-E477-4A76-834A-FFC0A0FC4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3B8C58D-4AC8-4A8D-A327-7376C5E13D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4951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06FC-B5E6-534D-A5A2-FF7407B2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254F9-0BE7-1E4E-9A5C-B544B61FA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01A11-A95D-E141-97B6-12853A9FF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928A-F441-41AA-BE37-B6FA984CFDEC}" type="datetimeFigureOut">
              <a:rPr lang="en-US" smtClean="0"/>
              <a:t>8/30/25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14D5C-8996-0341-92FA-E758B1CA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9BD17-71DF-0242-9788-BC61C597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E5AB8-A4D4-4439-B965-4A9CFC5413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7751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402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28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6908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7188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0125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1863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380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9376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7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3" y="4705253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2378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6948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IBM </a:t>
            </a:r>
            <a:r>
              <a:rPr lang="en-US" dirty="0">
                <a:latin typeface="IBM Plex Sans SmBld" panose="020B0703050203000203" pitchFamily="34" charset="0"/>
              </a:rPr>
              <a:t>Sterling Data Exchange</a:t>
            </a:r>
            <a:r>
              <a:rPr lang="en-US" dirty="0"/>
              <a:t>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1930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89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042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8587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3052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0241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67267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3730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7544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0873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870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05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9544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2195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7094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4434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70163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83163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28600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792362" y="2566988"/>
            <a:ext cx="411480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5768" y="234951"/>
            <a:ext cx="0" cy="211690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83781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2286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4572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858000" y="2791641"/>
            <a:ext cx="0" cy="1704159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228600" y="2571750"/>
            <a:ext cx="868680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2120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0173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8386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4572000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2283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6855769" y="234950"/>
            <a:ext cx="0" cy="426085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1646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81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6029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>
                <a:solidFill>
                  <a:schemeClr val="tx1"/>
                </a:solidFill>
              </a:defRPr>
            </a:lvl1pPr>
            <a:lvl2pPr>
              <a:spcBef>
                <a:spcPts val="11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11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10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110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5614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0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1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0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4526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54643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1688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1639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6096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5971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3519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7" y="2312884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38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312" y="4537796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93814" y="4705254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4065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8"/>
            <a:ext cx="9133548" cy="514258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4" y="4705254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6269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6" y="457"/>
            <a:ext cx="9133548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4" y="4705254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3495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8" y="457"/>
            <a:ext cx="9133546" cy="514258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4" y="4705254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4893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8" y="458"/>
            <a:ext cx="9133546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4" y="4705254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3951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847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Sterling / © 2023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4" y="4705254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4621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87" y="3810"/>
            <a:ext cx="9128406" cy="51396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4" y="4705254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470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8" y="458"/>
            <a:ext cx="9133545" cy="514258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4" y="4705254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836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28" y="457"/>
            <a:ext cx="9133545" cy="514258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393814" y="4705254"/>
            <a:ext cx="521587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5110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19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0" indent="0">
              <a:buNone/>
              <a:defRPr/>
            </a:lvl3pPr>
            <a:lvl4pPr marL="434970" indent="0">
              <a:buNone/>
              <a:defRPr/>
            </a:lvl4pPr>
            <a:lvl5pPr marL="63181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201610" indent="0">
              <a:buNone/>
              <a:defRPr/>
            </a:lvl3pPr>
            <a:lvl4pPr marL="434970" indent="0">
              <a:buNone/>
              <a:defRPr/>
            </a:lvl4pPr>
            <a:lvl5pPr marL="63181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8995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5562535" cy="429463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1114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7810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8" y="1243584"/>
            <a:ext cx="4123876" cy="3252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7672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041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092039" y="72305"/>
            <a:ext cx="6961907" cy="698010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5378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1884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18534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201610" indent="0">
              <a:buNone/>
              <a:defRPr/>
            </a:lvl3pPr>
            <a:lvl4pPr marL="434970" indent="0">
              <a:buNone/>
              <a:defRPr/>
            </a:lvl4pPr>
            <a:lvl5pPr marL="63181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>
                <a:solidFill>
                  <a:schemeClr val="tx1"/>
                </a:solidFill>
              </a:defRPr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4267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6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5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9" y="2312885"/>
            <a:ext cx="1297604" cy="51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8556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23198" y="2312885"/>
            <a:ext cx="1297606" cy="5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9005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Sterling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1110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398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5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Sustainability Software @ [onshow..now;frm='yyyy']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9099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3CE9-3BFF-4C6A-836F-B077B712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5967D3-8E31-4141-A6C8-34DB3E8076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05AE78-E477-4A76-834A-FFC0A0FC4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3B8C58D-4AC8-4A8D-A327-7376C5E13D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2543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7E9C8-2572-644A-906D-21673F3D8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6F4D-6EE0-2B4A-9FC4-67E0ED28D64F}" type="datetimeFigureOut">
              <a:rPr lang="en-US" smtClean="0"/>
              <a:t>8/30/25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0AC98-7B54-9449-A3E8-31AD6B66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CD43F-7217-3B46-8C98-7E62F980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2DFC8-645D-CF4E-9916-802F5BB0C8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50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1172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228666" y="4899872"/>
            <a:ext cx="4114735" cy="166687"/>
          </a:xfrm>
        </p:spPr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7086601" y="4899872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ximo blue sign-off"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3A8F3-99E6-3D4A-9EA1-3D0461C6F9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994" y="1561459"/>
            <a:ext cx="4114735" cy="169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ximo black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0B746-D623-504E-9DBC-C6F1E3CE20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994" y="1561459"/>
            <a:ext cx="4114735" cy="169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606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9144000" cy="128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45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5750" y="165736"/>
            <a:ext cx="4114800" cy="171450"/>
          </a:xfrm>
        </p:spPr>
        <p:txBody>
          <a:bodyPr lIns="0" tIns="0" rIns="0">
            <a:no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>
                <a:solidFill>
                  <a:schemeClr val="accent1"/>
                </a:solidFill>
              </a:defRPr>
            </a:lvl3pPr>
            <a:lvl4pPr>
              <a:defRPr sz="10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84286" y="1285876"/>
            <a:ext cx="8572500" cy="3286125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85750" y="428625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404CE93-EC4E-4149-A54C-229AE8FE0C6A}"/>
              </a:ext>
            </a:extLst>
          </p:cNvPr>
          <p:cNvSpPr txBox="1">
            <a:spLocks/>
          </p:cNvSpPr>
          <p:nvPr userDrawn="1"/>
        </p:nvSpPr>
        <p:spPr>
          <a:xfrm>
            <a:off x="571500" y="4937762"/>
            <a:ext cx="1427760" cy="136907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©</a:t>
            </a:r>
            <a:r>
              <a:rPr lang="en-US" sz="250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sz="4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2020 IBM Corporation</a:t>
            </a:r>
            <a:r>
              <a:rPr lang="en-US" sz="499" b="0" i="0" baseline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          </a:t>
            </a:r>
            <a:r>
              <a:rPr lang="en-US" sz="4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A89EF7-708F-4AF1-BB69-0F726E21DF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54" y="4984221"/>
            <a:ext cx="353825" cy="142875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BC73123-9B4E-46CC-8830-C83438D782BC}"/>
              </a:ext>
            </a:extLst>
          </p:cNvPr>
          <p:cNvSpPr txBox="1">
            <a:spLocks/>
          </p:cNvSpPr>
          <p:nvPr userDrawn="1"/>
        </p:nvSpPr>
        <p:spPr>
          <a:xfrm>
            <a:off x="284287" y="4933621"/>
            <a:ext cx="204924" cy="136906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5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5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3493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173736"/>
            <a:ext cx="5638190" cy="914400"/>
          </a:xfrm>
        </p:spPr>
        <p:txBody>
          <a:bodyPr/>
          <a:lstStyle>
            <a:lvl1pPr>
              <a:defRPr sz="1998" b="0" i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076114-7E0A-F845-982F-9856E420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E735C-4E2B-7341-B527-271E550D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393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Maximo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4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289050"/>
            <a:ext cx="4142232" cy="32067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693078"/>
            <a:ext cx="521589" cy="206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E07BE-64FD-3A40-BD26-99F61F99D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5885" y="13097"/>
            <a:ext cx="2310363" cy="6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407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9136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944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682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972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2" y="91440"/>
            <a:ext cx="8778172" cy="4404360"/>
          </a:xfrm>
        </p:spPr>
        <p:txBody>
          <a:bodyPr/>
          <a:lstStyle>
            <a:lvl1pPr>
              <a:defRPr sz="9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596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5562535" cy="42946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928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35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8" y="1243584"/>
            <a:ext cx="4123876" cy="3252216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166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3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675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1109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375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8"/>
            <a:ext cx="4142164" cy="42946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457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516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133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81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772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4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6728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700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4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4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2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9328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7" y="201614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044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531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809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189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0194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392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076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49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64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4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0" indent="0">
              <a:buNone/>
              <a:defRPr/>
            </a:lvl3pPr>
            <a:lvl4pPr marL="434970" indent="0">
              <a:buNone/>
              <a:defRPr/>
            </a:lvl4pPr>
            <a:lvl5pPr marL="63181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9" y="3205698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373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2) + content (1-column)">
    <p:bg>
      <p:bgPr>
        <a:solidFill>
          <a:srgbClr val="0C27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73736"/>
            <a:ext cx="4251960" cy="4343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1" y="173736"/>
            <a:ext cx="3959258" cy="4343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ECCD2-0CFD-8E4C-B0A1-5FC7427B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DE328-793C-2E43-B5F0-9E1FEFB6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08240" y="4718052"/>
            <a:ext cx="4454525" cy="2016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3B7CB-4DAE-3E4C-BCC6-55ACC38C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C2AFD0D-2664-AF42-B143-CF140EC19E9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8290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829018"/>
            <a:ext cx="1828800" cy="3662019"/>
          </a:xfr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76D1CAA-6155-4DE2-B465-A74CECF7C9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  <a:solidFill>
            <a:srgbClr val="EAEAEA"/>
          </a:solidFill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6558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597" y="829018"/>
            <a:ext cx="1828800" cy="3662019"/>
          </a:xfr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341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368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over Slide">
    <p:bg>
      <p:bgPr>
        <a:gradFill flip="none" rotWithShape="1">
          <a:gsLst>
            <a:gs pos="0">
              <a:schemeClr val="accent2"/>
            </a:gs>
            <a:gs pos="100000">
              <a:srgbClr val="000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1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1233" y="4676302"/>
            <a:ext cx="1492768" cy="39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190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692554"/>
            <a:ext cx="521589" cy="20810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5752C9FA-8153-394C-9F53-FD17CE4C8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0"/>
            <a:ext cx="4114735" cy="1666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IBM Yiyi Sustainability Software @ [onshow..now;frm='yyyy']</a:t>
            </a:r>
          </a:p>
        </p:txBody>
      </p:sp>
    </p:spTree>
    <p:extLst>
      <p:ext uri="{BB962C8B-B14F-4D97-AF65-F5344CB8AC3E}">
        <p14:creationId xmlns:p14="http://schemas.microsoft.com/office/powerpoint/2010/main" val="6585654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9D246B7-F25C-FB47-B926-AAB477071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0"/>
            <a:ext cx="4114735" cy="1666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IBM Yiyi Sustainability Software @ [onshow..now;frm='yyyy']</a:t>
            </a:r>
          </a:p>
        </p:txBody>
      </p:sp>
    </p:spTree>
    <p:extLst>
      <p:ext uri="{BB962C8B-B14F-4D97-AF65-F5344CB8AC3E}">
        <p14:creationId xmlns:p14="http://schemas.microsoft.com/office/powerpoint/2010/main" val="183154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5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413" indent="0">
              <a:buNone/>
              <a:defRPr/>
            </a:lvl3pPr>
            <a:lvl4pPr marL="434546" indent="0">
              <a:buNone/>
              <a:defRPr/>
            </a:lvl4pPr>
            <a:lvl5pPr marL="6312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5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413" indent="0">
              <a:buNone/>
              <a:defRPr/>
            </a:lvl3pPr>
            <a:lvl4pPr marL="434546" indent="0">
              <a:buNone/>
              <a:defRPr/>
            </a:lvl4pPr>
            <a:lvl5pPr marL="6312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445E5CA-EC9E-F540-AA0E-B5A4B308CB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67" y="4787900"/>
            <a:ext cx="4114735" cy="1666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IBM Yiyi Sustainability Software @ [onshow..now;frm='yyyy']</a:t>
            </a:r>
          </a:p>
        </p:txBody>
      </p:sp>
    </p:spTree>
    <p:extLst>
      <p:ext uri="{BB962C8B-B14F-4D97-AF65-F5344CB8AC3E}">
        <p14:creationId xmlns:p14="http://schemas.microsoft.com/office/powerpoint/2010/main" val="21566728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5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5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5153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398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5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Sustainability Software @ [onshow..now;frm='yyyy']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56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4" y="201169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32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8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5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5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455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9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9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287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999"/>
            </a:lvl1pPr>
            <a:lvl2pPr marL="0" indent="0">
              <a:spcBef>
                <a:spcPts val="0"/>
              </a:spcBef>
              <a:buNone/>
              <a:defRPr/>
            </a:lvl2pPr>
            <a:lvl3pPr marL="201413" indent="0">
              <a:buNone/>
              <a:defRPr/>
            </a:lvl3pPr>
            <a:lvl4pPr marL="434546" indent="0">
              <a:buNone/>
              <a:defRPr/>
            </a:lvl4pPr>
            <a:lvl5pPr marL="6312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599"/>
            </a:lvl1pPr>
            <a:lvl2pPr>
              <a:defRPr sz="599"/>
            </a:lvl2pPr>
            <a:lvl3pPr>
              <a:defRPr sz="599"/>
            </a:lvl3pPr>
            <a:lvl4pPr>
              <a:defRPr sz="599"/>
            </a:lvl4pPr>
            <a:lvl5pPr>
              <a:defRPr sz="5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5436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6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2020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252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06FC-B5E6-534D-A5A2-FF7407B2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254F9-0BE7-1E4E-9A5C-B544B61FA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01A11-A95D-E141-97B6-12853A9FF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928A-F441-41AA-BE37-B6FA984CFDEC}" type="datetimeFigureOut">
              <a:rPr lang="en-US" smtClean="0"/>
              <a:t>8/30/25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14D5C-8996-0341-92FA-E758B1CA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9BD17-71DF-0242-9788-BC61C597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E5AB8-A4D4-4439-B965-4A9CFC5413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480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9" y="216027"/>
            <a:ext cx="1855943" cy="572096"/>
          </a:xfrm>
        </p:spPr>
        <p:txBody>
          <a:bodyPr/>
          <a:lstStyle>
            <a:lvl1pPr>
              <a:lnSpc>
                <a:spcPct val="110000"/>
              </a:lnSpc>
              <a:defRPr sz="104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825933" y="4852129"/>
            <a:ext cx="102593" cy="922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599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0162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5" y="203787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3" y="4705352"/>
            <a:ext cx="521589" cy="211455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9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3929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73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0060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680" algn="dec"/>
              </a:tabLst>
              <a:defRPr/>
            </a:lvl1pPr>
            <a:lvl2pPr marL="173018" indent="-17301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85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39680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42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2858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69179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6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618074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6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140871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83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53145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70"/>
            <a:ext cx="5187462" cy="4520805"/>
          </a:xfrm>
        </p:spPr>
        <p:txBody>
          <a:bodyPr/>
          <a:lstStyle>
            <a:lvl1pPr marL="117460" indent="-117460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1552522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4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7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498917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8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8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485888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3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18318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25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54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495270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2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7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2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2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2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830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image" Target="../media/image10.png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theme" Target="../theme/theme5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26" Type="http://schemas.openxmlformats.org/officeDocument/2006/relationships/slideLayout" Target="../slideLayouts/slideLayout163.xml"/><Relationship Id="rId39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57.xml"/><Relationship Id="rId29" Type="http://schemas.openxmlformats.org/officeDocument/2006/relationships/slideLayout" Target="../slideLayouts/slideLayout166.xml"/><Relationship Id="rId41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theme" Target="../theme/theme7.xml"/><Relationship Id="rId8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26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5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24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23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Relationship Id="rId22" Type="http://schemas.openxmlformats.org/officeDocument/2006/relationships/slideLayout" Target="../slideLayouts/slideLayout201.xml"/><Relationship Id="rId27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31" r:id="rId3"/>
    <p:sldLayoutId id="2147483832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5" r:id="rId10"/>
    <p:sldLayoutId id="2147483848" r:id="rId11"/>
    <p:sldLayoutId id="2147483849" r:id="rId12"/>
    <p:sldLayoutId id="2147483850" r:id="rId13"/>
    <p:sldLayoutId id="2147483853" r:id="rId14"/>
    <p:sldLayoutId id="2147483854" r:id="rId15"/>
    <p:sldLayoutId id="2147483855" r:id="rId16"/>
    <p:sldLayoutId id="2147483856" r:id="rId1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31" r:id="rId3"/>
    <p:sldLayoutId id="2147483932" r:id="rId4"/>
    <p:sldLayoutId id="2147483934" r:id="rId5"/>
    <p:sldLayoutId id="2147483938" r:id="rId6"/>
    <p:sldLayoutId id="2147483940" r:id="rId7"/>
    <p:sldLayoutId id="2147483941" r:id="rId8"/>
    <p:sldLayoutId id="2147483942" r:id="rId9"/>
    <p:sldLayoutId id="2147483957" r:id="rId10"/>
    <p:sldLayoutId id="2147483944" r:id="rId11"/>
    <p:sldLayoutId id="2147483948" r:id="rId12"/>
    <p:sldLayoutId id="2147483949" r:id="rId13"/>
    <p:sldLayoutId id="2147483953" r:id="rId14"/>
    <p:sldLayoutId id="2147483954" r:id="rId15"/>
    <p:sldLayoutId id="2147483955" r:id="rId16"/>
    <p:sldLayoutId id="2147483857" r:id="rId17"/>
    <p:sldLayoutId id="2147483961" r:id="rId18"/>
    <p:sldLayoutId id="2147483956" r:id="rId19"/>
    <p:sldLayoutId id="2147483968" r:id="rId20"/>
    <p:sldLayoutId id="2147483970" r:id="rId21"/>
    <p:sldLayoutId id="2147484077" r:id="rId2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IBM Sustainability Software © 2022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8336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2" r:id="rId30"/>
    <p:sldLayoutId id="2147484003" r:id="rId31"/>
    <p:sldLayoutId id="2147484004" r:id="rId32"/>
    <p:sldLayoutId id="2147484005" r:id="rId33"/>
    <p:sldLayoutId id="2147484006" r:id="rId34"/>
    <p:sldLayoutId id="2147484007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171448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342896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628643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803265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9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9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787900"/>
            <a:ext cx="4114735" cy="1666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IBM on show Sustainability Software @ [onshow..now;frm='yyyy']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0"/>
            <a:ext cx="1828732" cy="1666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1109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3" r:id="rId1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 i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5pPr>
      <a:lvl6pPr marL="36220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6pPr>
      <a:lvl7pPr marL="724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7pPr>
      <a:lvl8pPr marL="10866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8pPr>
      <a:lvl9pPr marL="14488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399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171281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399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342562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tx1"/>
        </a:buClr>
        <a:buSzPct val="100000"/>
        <a:buFont typeface="IBM Plex Sans" panose="020B0604020202020204" pitchFamily="34" charset="0"/>
        <a:buChar char="•"/>
        <a:tabLst/>
        <a:defRPr sz="1399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628029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399" b="0" i="0" baseline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802482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tx1"/>
        </a:buClr>
        <a:buFont typeface="IBM Plex Sans" charset="-120"/>
        <a:buChar char="»"/>
        <a:tabLst/>
        <a:defRPr sz="1399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1582137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IBM Plex Sans" charset="0"/>
        </a:defRPr>
      </a:lvl6pPr>
      <a:lvl7pPr marL="1944345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IBM Plex Sans" charset="0"/>
        </a:defRPr>
      </a:lvl7pPr>
      <a:lvl8pPr marL="2306552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IBM Plex Sans" charset="0"/>
        </a:defRPr>
      </a:lvl8pPr>
      <a:lvl9pPr marL="2668759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206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414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620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826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1033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238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445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651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75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31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Calibri" panose="020F0502020204030204" pitchFamily="34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Watson Supply Chain  / © 2018 IBM Corporation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DBA63-E0A8-B646-AD35-F79BB6814BD6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7124" y="61645"/>
            <a:ext cx="356563" cy="1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6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  <p:sldLayoutId id="2147484057" r:id="rId33"/>
    <p:sldLayoutId id="2147484058" r:id="rId34"/>
    <p:sldLayoutId id="2147484059" r:id="rId35"/>
    <p:sldLayoutId id="2147484060" r:id="rId36"/>
    <p:sldLayoutId id="2147484061" r:id="rId37"/>
  </p:sldLayoutIdLst>
  <p:hf hdr="0" ftr="0" dt="0"/>
  <p:txStyles>
    <p:titleStyle>
      <a:lvl1pPr algn="l" defTabSz="457142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Calibri" panose="020F0502020204030204" pitchFamily="34" charset="0"/>
          <a:ea typeface="Arial" charset="0"/>
          <a:cs typeface="Arial" charset="0"/>
        </a:defRPr>
      </a:lvl1pPr>
    </p:titleStyle>
    <p:bodyStyle>
      <a:lvl1pPr marL="0" indent="0" algn="l" defTabSz="457142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Calibri" panose="020F0502020204030204" pitchFamily="34" charset="0"/>
          <a:ea typeface="Arial" charset="0"/>
          <a:cs typeface="Arial" charset="0"/>
        </a:defRPr>
      </a:lvl1pPr>
      <a:lvl2pPr marL="173018" indent="-173018" algn="l" defTabSz="457142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Calibri" panose="020F0502020204030204" pitchFamily="34" charset="0"/>
          <a:ea typeface="Arial" charset="0"/>
          <a:cs typeface="Arial" charset="0"/>
        </a:defRPr>
      </a:lvl2pPr>
      <a:lvl3pPr marL="396825" indent="-173018" algn="l" defTabSz="457142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Calibri" panose="020F0502020204030204" pitchFamily="34" charset="0"/>
          <a:ea typeface="Arial" charset="0"/>
          <a:cs typeface="Arial" charset="0"/>
        </a:defRPr>
      </a:lvl3pPr>
      <a:lvl4pPr marL="625400" indent="-168255" algn="l" defTabSz="457142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Calibri" panose="020F0502020204030204" pitchFamily="34" charset="0"/>
          <a:ea typeface="Arial" charset="0"/>
          <a:cs typeface="Arial" charset="0"/>
        </a:defRPr>
      </a:lvl4pPr>
      <a:lvl5pPr marL="803175" indent="-173018" algn="l" defTabSz="457142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Calibri" panose="020F0502020204030204" pitchFamily="34" charset="0"/>
          <a:ea typeface="Arial" charset="0"/>
          <a:cs typeface="Arial" charset="0"/>
        </a:defRPr>
      </a:lvl5pPr>
      <a:lvl6pPr marL="2514285" indent="-228570" algn="l" defTabSz="4571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0" algn="l" defTabSz="4571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0" algn="l" defTabSz="4571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5" indent="-228570" algn="l" defTabSz="45714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2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8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5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7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4571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3">
          <p15:clr>
            <a:srgbClr val="F26B43"/>
          </p15:clr>
        </p15:guide>
        <p15:guide id="8" orient="horz" pos="2427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3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9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9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IBM on show Sustainability Software @ [onshow..now;frm='yyyy']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599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04660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  <p:sldLayoutId id="2147484075" r:id="rId12"/>
    <p:sldLayoutId id="2147484076" r:id="rId1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 i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5pPr>
      <a:lvl6pPr marL="3622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6pPr>
      <a:lvl7pPr marL="72441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7pPr>
      <a:lvl8pPr marL="108661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8pPr>
      <a:lvl9pPr marL="14488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399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171281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399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342562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tx1"/>
        </a:buClr>
        <a:buSzPct val="100000"/>
        <a:buFont typeface="IBM Plex Sans" panose="020B0604020202020204" pitchFamily="34" charset="0"/>
        <a:buChar char="•"/>
        <a:tabLst/>
        <a:defRPr sz="1399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628029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399" b="0" i="0" baseline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802482" indent="-173562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tx1"/>
        </a:buClr>
        <a:buFont typeface="IBM Plex Sans" charset="-120"/>
        <a:buChar char="»"/>
        <a:tabLst/>
        <a:defRPr sz="1399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1582137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IBM Plex Sans" charset="0"/>
        </a:defRPr>
      </a:lvl6pPr>
      <a:lvl7pPr marL="1944345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IBM Plex Sans" charset="0"/>
        </a:defRPr>
      </a:lvl7pPr>
      <a:lvl8pPr marL="2306551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IBM Plex Sans" charset="0"/>
        </a:defRPr>
      </a:lvl8pPr>
      <a:lvl9pPr marL="2668759" indent="-12954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205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414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619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826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1033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239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445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651" algn="l" defTabSz="724414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8006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8006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32174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  <p:sldLayoutId id="2147484092" r:id="rId14"/>
    <p:sldLayoutId id="2147484093" r:id="rId15"/>
    <p:sldLayoutId id="2147484094" r:id="rId16"/>
    <p:sldLayoutId id="2147484095" r:id="rId17"/>
    <p:sldLayoutId id="2147484096" r:id="rId18"/>
    <p:sldLayoutId id="2147484097" r:id="rId19"/>
    <p:sldLayoutId id="2147484098" r:id="rId20"/>
    <p:sldLayoutId id="2147484099" r:id="rId21"/>
    <p:sldLayoutId id="2147484100" r:id="rId22"/>
    <p:sldLayoutId id="2147484101" r:id="rId23"/>
    <p:sldLayoutId id="2147484102" r:id="rId24"/>
    <p:sldLayoutId id="2147484103" r:id="rId25"/>
    <p:sldLayoutId id="2147484104" r:id="rId26"/>
    <p:sldLayoutId id="2147484105" r:id="rId27"/>
    <p:sldLayoutId id="2147484106" r:id="rId28"/>
    <p:sldLayoutId id="2147484107" r:id="rId29"/>
    <p:sldLayoutId id="2147484108" r:id="rId30"/>
    <p:sldLayoutId id="2147484109" r:id="rId31"/>
    <p:sldLayoutId id="2147484110" r:id="rId32"/>
    <p:sldLayoutId id="2147484111" r:id="rId33"/>
    <p:sldLayoutId id="2147484112" r:id="rId34"/>
    <p:sldLayoutId id="2147484113" r:id="rId35"/>
    <p:sldLayoutId id="2147484114" r:id="rId36"/>
    <p:sldLayoutId id="2147484115" r:id="rId37"/>
    <p:sldLayoutId id="2147484116" r:id="rId38"/>
    <p:sldLayoutId id="2147484117" r:id="rId39"/>
    <p:sldLayoutId id="2147484118" r:id="rId40"/>
    <p:sldLayoutId id="2147484119" r:id="rId41"/>
    <p:sldLayoutId id="2147484120" r:id="rId4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7" y="4800601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Sterling / © 2023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800601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12698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  <p:sldLayoutId id="2147484129" r:id="rId8"/>
    <p:sldLayoutId id="2147484130" r:id="rId9"/>
    <p:sldLayoutId id="2147484131" r:id="rId10"/>
    <p:sldLayoutId id="2147484132" r:id="rId11"/>
    <p:sldLayoutId id="2147484133" r:id="rId12"/>
    <p:sldLayoutId id="2147484134" r:id="rId13"/>
    <p:sldLayoutId id="2147484135" r:id="rId14"/>
    <p:sldLayoutId id="2147484136" r:id="rId15"/>
    <p:sldLayoutId id="2147484137" r:id="rId16"/>
    <p:sldLayoutId id="2147484138" r:id="rId17"/>
    <p:sldLayoutId id="2147484139" r:id="rId18"/>
    <p:sldLayoutId id="2147484140" r:id="rId19"/>
    <p:sldLayoutId id="2147484141" r:id="rId20"/>
    <p:sldLayoutId id="2147484142" r:id="rId21"/>
    <p:sldLayoutId id="2147484143" r:id="rId22"/>
    <p:sldLayoutId id="2147484144" r:id="rId23"/>
    <p:sldLayoutId id="2147484145" r:id="rId24"/>
    <p:sldLayoutId id="2147484146" r:id="rId25"/>
    <p:sldLayoutId id="2147484147" r:id="rId2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5pPr>
      <a:lvl6pPr marL="3625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6pPr>
      <a:lvl7pPr marL="7251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7pPr>
      <a:lvl8pPr marL="10876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8pPr>
      <a:lvl9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171448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342896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628643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400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803265" indent="-173732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1583681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6pPr>
      <a:lvl7pPr marL="1946243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7pPr>
      <a:lvl8pPr marL="2308802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8pPr>
      <a:lvl9pPr marL="2671364" indent="-12966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2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6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4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01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359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2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480" algn="l" defTabSz="725121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emf"/><Relationship Id="rId5" Type="http://schemas.openxmlformats.org/officeDocument/2006/relationships/image" Target="../media/image29.wmf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10838-111A-DB46-A156-2D7FB022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1053890"/>
            <a:ext cx="5458968" cy="3770521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Developing the Value Case for Client’s 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/>
              <a:t>Managed File Transfer (MFT)</a:t>
            </a:r>
            <a:br>
              <a:rPr lang="en-US" sz="2000" b="1" dirty="0"/>
            </a:br>
            <a:r>
              <a:rPr lang="en-US" sz="2000" b="1" dirty="0"/>
              <a:t>Platform Modernization</a:t>
            </a:r>
            <a:br>
              <a:rPr lang="en-US" sz="2000" b="1" dirty="0"/>
            </a:br>
            <a:br>
              <a:rPr lang="en-US" sz="2000" dirty="0"/>
            </a:br>
            <a:r>
              <a:rPr lang="en-US" sz="1400" dirty="0"/>
              <a:t>Business Value Assessment (BVA) Scoping and Approach </a:t>
            </a:r>
            <a:br>
              <a:rPr lang="en-US" sz="200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53149-1C65-8466-84C8-BF5C52DB5706}"/>
              </a:ext>
            </a:extLst>
          </p:cNvPr>
          <p:cNvSpPr txBox="1"/>
          <p:nvPr/>
        </p:nvSpPr>
        <p:spPr>
          <a:xfrm>
            <a:off x="142875" y="3885715"/>
            <a:ext cx="44708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accent3"/>
                </a:solidFill>
                <a:latin typeface="IBM Plex Sans" charset="0"/>
                <a:ea typeface="IBM Plex Sans" charset="0"/>
                <a:cs typeface="IBM Plex Sans" charset="0"/>
              </a:rPr>
              <a:t>Draft - for discussion only - v1.0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436BE5D0-E5F1-AD2F-50CF-881CE339F9B8}"/>
              </a:ext>
            </a:extLst>
          </p:cNvPr>
          <p:cNvSpPr txBox="1">
            <a:spLocks/>
          </p:cNvSpPr>
          <p:nvPr/>
        </p:nvSpPr>
        <p:spPr>
          <a:xfrm>
            <a:off x="142875" y="4891089"/>
            <a:ext cx="4114735" cy="1666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sz="600" i="1" dirty="0">
                <a:solidFill>
                  <a:srgbClr val="000000"/>
                </a:solidFill>
                <a:latin typeface="Arial" panose="020B0604020202020204"/>
              </a:rPr>
              <a:t>MFT Platform Modernization / Client and IBM Confidential / 2023</a:t>
            </a:r>
          </a:p>
        </p:txBody>
      </p:sp>
    </p:spTree>
    <p:extLst>
      <p:ext uri="{BB962C8B-B14F-4D97-AF65-F5344CB8AC3E}">
        <p14:creationId xmlns:p14="http://schemas.microsoft.com/office/powerpoint/2010/main" val="207192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1A1F0B-5B21-8008-2DAF-3167BD8C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2FB8F2-C8C7-B4EB-873F-68B7E5BB1A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5" y="1243584"/>
            <a:ext cx="4587213" cy="3252216"/>
          </a:xfrm>
        </p:spPr>
        <p:txBody>
          <a:bodyPr/>
          <a:lstStyle/>
          <a:p>
            <a:pPr marL="230188" indent="-230188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Our Understanding - Purpose and Scope of the BVA </a:t>
            </a:r>
            <a:br>
              <a:rPr lang="en-US" dirty="0"/>
            </a:br>
            <a:endParaRPr lang="en-US" dirty="0"/>
          </a:p>
          <a:p>
            <a:pPr marL="230188" indent="-230188">
              <a:buFont typeface="+mj-lt"/>
              <a:buAutoNum type="arabicPeriod"/>
            </a:pPr>
            <a:r>
              <a:rPr lang="en-US" dirty="0"/>
              <a:t>Business Value Assessment (BVA) Overview</a:t>
            </a:r>
            <a:br>
              <a:rPr lang="en-US" dirty="0"/>
            </a:br>
            <a:endParaRPr lang="en-US" dirty="0"/>
          </a:p>
          <a:p>
            <a:pPr marL="230188" indent="-230188">
              <a:buFont typeface="+mj-lt"/>
              <a:buAutoNum type="arabicPeriod"/>
            </a:pPr>
            <a:r>
              <a:rPr lang="en-US" dirty="0"/>
              <a:t>Representative Client Examples</a:t>
            </a:r>
            <a:br>
              <a:rPr lang="en-US" dirty="0"/>
            </a:br>
            <a:endParaRPr lang="en-US" dirty="0"/>
          </a:p>
          <a:p>
            <a:pPr marL="230188" indent="-230188">
              <a:buFont typeface="+mj-lt"/>
              <a:buAutoNum type="arabicPeriod"/>
            </a:pPr>
            <a:r>
              <a:rPr lang="en-US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99971-EC23-64AF-7ADA-D64A640555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61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3B9F90-10F2-BE43-8BE8-DE929143B2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1" y="4899872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86457E-FE28-5971-8814-5066B12FE752}"/>
              </a:ext>
            </a:extLst>
          </p:cNvPr>
          <p:cNvSpPr txBox="1">
            <a:spLocks/>
          </p:cNvSpPr>
          <p:nvPr/>
        </p:nvSpPr>
        <p:spPr>
          <a:xfrm>
            <a:off x="210312" y="301031"/>
            <a:ext cx="8723375" cy="224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1400" kern="0" dirty="0">
                <a:solidFill>
                  <a:schemeClr val="accent2"/>
                </a:solidFill>
              </a:rPr>
              <a:t>IBM Sterling Data Exchange solutions offer strong value propositions to IBM’s Financial Services clients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59704-C4FD-9CA6-C3A0-F759D0425460}"/>
              </a:ext>
            </a:extLst>
          </p:cNvPr>
          <p:cNvSpPr txBox="1"/>
          <p:nvPr/>
        </p:nvSpPr>
        <p:spPr>
          <a:xfrm>
            <a:off x="231186" y="114429"/>
            <a:ext cx="37552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37">
              <a:spcBef>
                <a:spcPts val="825"/>
              </a:spcBef>
              <a:defRPr/>
            </a:pPr>
            <a:r>
              <a:rPr lang="en-US" sz="800" kern="0" dirty="0">
                <a:solidFill>
                  <a:srgbClr val="525252"/>
                </a:solidFill>
                <a:latin typeface="IBM Plex Sans" panose="020B0503050203000203" pitchFamily="34" charset="0"/>
              </a:rPr>
              <a:t>IBM Sterling Data Exchange - Value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03BD9D-E3E4-59C5-4473-F291C2557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6" y="623008"/>
            <a:ext cx="3419559" cy="40532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A166F4-FBEE-A77A-73B1-2B169C6A5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42" y="1431561"/>
            <a:ext cx="4502601" cy="3082352"/>
          </a:xfrm>
          <a:prstGeom prst="rect">
            <a:avLst/>
          </a:prstGeom>
        </p:spPr>
      </p:pic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00E5A4ED-AB26-D097-7029-7AE0153129E2}"/>
              </a:ext>
            </a:extLst>
          </p:cNvPr>
          <p:cNvSpPr txBox="1">
            <a:spLocks/>
          </p:cNvSpPr>
          <p:nvPr/>
        </p:nvSpPr>
        <p:spPr>
          <a:xfrm>
            <a:off x="165360" y="4868604"/>
            <a:ext cx="4114735" cy="1666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sz="600" i="1" dirty="0">
                <a:solidFill>
                  <a:srgbClr val="000000"/>
                </a:solidFill>
                <a:latin typeface="Arial" panose="020B0604020202020204"/>
              </a:rPr>
              <a:t>MFT Platform Modernization / IBM and Client Confidential / 2023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5B528C-85BC-020E-2431-CAB654B6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388" y="911654"/>
            <a:ext cx="3402896" cy="474674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1100" b="1" kern="1200" dirty="0">
                <a:latin typeface="IBM Plex Sans" panose="020B0503050203000203" pitchFamily="34" charset="0"/>
              </a:rPr>
              <a:t>Sampling IBM Sterling Clients - Financial Services</a:t>
            </a:r>
            <a:br>
              <a:rPr lang="en-US" sz="1100" kern="1200" dirty="0">
                <a:latin typeface="IBM Plex Sans" panose="020B0503050203000203" pitchFamily="34" charset="0"/>
              </a:rPr>
            </a:br>
            <a:r>
              <a:rPr lang="en-US" sz="1100" kern="1200" dirty="0">
                <a:latin typeface="IBM Plex Sans" panose="020B0503050203000203" pitchFamily="34" charset="0"/>
              </a:rPr>
              <a:t> 48 of the top 50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6B9C72F-B625-E81C-CE89-2BCB6869B205}"/>
              </a:ext>
            </a:extLst>
          </p:cNvPr>
          <p:cNvSpPr txBox="1">
            <a:spLocks/>
          </p:cNvSpPr>
          <p:nvPr/>
        </p:nvSpPr>
        <p:spPr>
          <a:xfrm>
            <a:off x="228667" y="4727283"/>
            <a:ext cx="4645424" cy="224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600" kern="0" dirty="0"/>
              <a:t>Source: Business Value of IBM MFT Solutions; IDC Business Value Snapshot 2020</a:t>
            </a:r>
          </a:p>
        </p:txBody>
      </p:sp>
    </p:spTree>
    <p:extLst>
      <p:ext uri="{BB962C8B-B14F-4D97-AF65-F5344CB8AC3E}">
        <p14:creationId xmlns:p14="http://schemas.microsoft.com/office/powerpoint/2010/main" val="212954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ADA4-46F6-1640-B2DB-FB36C01E4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3" y="301031"/>
            <a:ext cx="8723375" cy="224664"/>
          </a:xfrm>
        </p:spPr>
        <p:txBody>
          <a:bodyPr/>
          <a:lstStyle/>
          <a:p>
            <a:r>
              <a:rPr lang="en-US" sz="1400" dirty="0">
                <a:solidFill>
                  <a:schemeClr val="accent2"/>
                </a:solidFill>
              </a:rPr>
              <a:t>Sterling Data Exchange Containerization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76094D-33B1-0270-B7BA-9F63BDC0E262}"/>
              </a:ext>
            </a:extLst>
          </p:cNvPr>
          <p:cNvSpPr txBox="1"/>
          <p:nvPr/>
        </p:nvSpPr>
        <p:spPr>
          <a:xfrm>
            <a:off x="231186" y="114430"/>
            <a:ext cx="37552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37">
              <a:spcBef>
                <a:spcPts val="825"/>
              </a:spcBef>
              <a:defRPr/>
            </a:pPr>
            <a:r>
              <a:rPr lang="en-US" sz="800" kern="0" dirty="0">
                <a:solidFill>
                  <a:srgbClr val="525252"/>
                </a:solidFill>
                <a:latin typeface="IBM Plex Sans" panose="020B0503050203000203" pitchFamily="34" charset="0"/>
              </a:rPr>
              <a:t>IBM Sterling Data Exchange - Value Overview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0B0385A2-7C4F-A5CB-2059-7E9A200FF19D}"/>
              </a:ext>
            </a:extLst>
          </p:cNvPr>
          <p:cNvSpPr txBox="1">
            <a:spLocks/>
          </p:cNvSpPr>
          <p:nvPr/>
        </p:nvSpPr>
        <p:spPr>
          <a:xfrm>
            <a:off x="142876" y="4891090"/>
            <a:ext cx="4114735" cy="1666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83"/>
            <a:r>
              <a:rPr lang="en-US" sz="600" i="1" dirty="0">
                <a:solidFill>
                  <a:srgbClr val="000000"/>
                </a:solidFill>
                <a:latin typeface="Arial" panose="020B0604020202020204"/>
              </a:rPr>
              <a:t>MFT Platform Modernization / IBM and Client Confidential / 2023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BC16BBD8-13BC-58BC-FE8A-D814471F25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2" y="4899873"/>
            <a:ext cx="1828732" cy="166687"/>
          </a:xfrm>
        </p:spPr>
        <p:txBody>
          <a:bodyPr/>
          <a:lstStyle/>
          <a:p>
            <a:pPr defTabSz="685966"/>
            <a:fld id="{59395FB3-9C97-154F-86B2-7E381B951268}" type="slidenum">
              <a:rPr lang="en-US">
                <a:solidFill>
                  <a:srgbClr val="000000"/>
                </a:solidFill>
              </a:rPr>
              <a:pPr defTabSz="685966"/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AC4DE116-E78A-7715-5D84-2E518AD1B8AB}"/>
              </a:ext>
            </a:extLst>
          </p:cNvPr>
          <p:cNvSpPr txBox="1">
            <a:spLocks/>
          </p:cNvSpPr>
          <p:nvPr/>
        </p:nvSpPr>
        <p:spPr>
          <a:xfrm>
            <a:off x="223855" y="695152"/>
            <a:ext cx="8691479" cy="4440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i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pPr defTabSz="914388"/>
            <a:r>
              <a:rPr lang="en-US" sz="1050" kern="0" dirty="0">
                <a:solidFill>
                  <a:srgbClr val="000000"/>
                </a:solidFill>
                <a:latin typeface="IBM Plex Sans Light" panose="020B0403050203000203" pitchFamily="34" charset="0"/>
              </a:rPr>
              <a:t>Containerizing the Data Exchange footprint delivers benefits across the entire data exchange lifecycle </a:t>
            </a:r>
            <a:endParaRPr lang="en-US" sz="1050" kern="0" dirty="0">
              <a:solidFill>
                <a:srgbClr val="0F62FE"/>
              </a:solidFill>
              <a:latin typeface="IBM Plex Sans Light" panose="020B0403050203000203" pitchFamily="34" charset="0"/>
            </a:endParaRPr>
          </a:p>
          <a:p>
            <a:pPr defTabSz="685098">
              <a:defRPr/>
            </a:pPr>
            <a:endParaRPr sz="1050" b="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1A60ABA-67E7-2A21-B8D0-6969E43F78FA}"/>
              </a:ext>
            </a:extLst>
          </p:cNvPr>
          <p:cNvSpPr txBox="1"/>
          <p:nvPr/>
        </p:nvSpPr>
        <p:spPr>
          <a:xfrm>
            <a:off x="4964948" y="1441971"/>
            <a:ext cx="3746661" cy="3616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966"/>
            <a:r>
              <a:rPr lang="en-US" sz="1050" b="1" dirty="0">
                <a:solidFill>
                  <a:srgbClr val="000000"/>
                </a:solidFill>
                <a:latin typeface="IBM Plex Sans Regular"/>
              </a:rPr>
              <a:t>Sterling Certified Containers </a:t>
            </a:r>
            <a:endParaRPr lang="en-US" sz="1200" b="1" dirty="0">
              <a:solidFill>
                <a:srgbClr val="000000"/>
              </a:solidFill>
              <a:latin typeface="IBM Plex Sans Regular"/>
            </a:endParaRPr>
          </a:p>
          <a:p>
            <a:pPr algn="ctr" defTabSz="685966"/>
            <a:r>
              <a:rPr lang="en-US" sz="700" dirty="0">
                <a:solidFill>
                  <a:srgbClr val="000000"/>
                </a:solidFill>
                <a:latin typeface="IBM Plex Sans Regular"/>
              </a:rPr>
              <a:t>Enabled for highly optimized containerized deployments with Red Hat OpenShift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A66A058-FA0A-3BAE-607C-5FF735173E8C}"/>
              </a:ext>
            </a:extLst>
          </p:cNvPr>
          <p:cNvSpPr txBox="1"/>
          <p:nvPr/>
        </p:nvSpPr>
        <p:spPr>
          <a:xfrm>
            <a:off x="4703804" y="2000406"/>
            <a:ext cx="14536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966"/>
            <a:r>
              <a:rPr lang="en-US" sz="600" b="1" dirty="0">
                <a:solidFill>
                  <a:srgbClr val="0062FF"/>
                </a:solidFill>
                <a:latin typeface="IBM Plex Sans" panose="020B0503050203000203" pitchFamily="34" charset="77"/>
              </a:rPr>
              <a:t>Runs On Red Hat OpenShift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3A44C2B-DE27-E1A4-A415-532D4F536453}"/>
              </a:ext>
            </a:extLst>
          </p:cNvPr>
          <p:cNvSpPr/>
          <p:nvPr/>
        </p:nvSpPr>
        <p:spPr>
          <a:xfrm>
            <a:off x="4801774" y="3669907"/>
            <a:ext cx="1215000" cy="211709"/>
          </a:xfrm>
          <a:prstGeom prst="rect">
            <a:avLst/>
          </a:prstGeom>
          <a:solidFill>
            <a:srgbClr val="FF0000"/>
          </a:solidFill>
          <a:ln w="12700">
            <a:solidFill>
              <a:srgbClr val="FFFFFF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966"/>
            <a:r>
              <a:rPr lang="en-US" sz="700" b="1" dirty="0">
                <a:solidFill>
                  <a:srgbClr val="FFFFFF"/>
                </a:solidFill>
                <a:latin typeface="Arial"/>
                <a:cs typeface="Arial"/>
              </a:rPr>
              <a:t>RHOS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D2AC94F7-1FA2-6E13-0259-F5AB104249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154" y="2189567"/>
            <a:ext cx="1218359" cy="1418415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1EC4591-4AD9-74E1-B49B-B53B69EE7620}"/>
              </a:ext>
            </a:extLst>
          </p:cNvPr>
          <p:cNvSpPr txBox="1"/>
          <p:nvPr/>
        </p:nvSpPr>
        <p:spPr>
          <a:xfrm>
            <a:off x="6494535" y="2781520"/>
            <a:ext cx="676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1">
              <a:defRPr/>
            </a:pPr>
            <a:r>
              <a:rPr lang="en-US" sz="800" b="1" kern="0" dirty="0">
                <a:solidFill>
                  <a:srgbClr val="0062FF">
                    <a:lumMod val="75000"/>
                  </a:srgbClr>
                </a:solidFill>
                <a:latin typeface="IBM Plex Sans"/>
              </a:rPr>
              <a:t>LOWER COST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04F1022D-E956-C4BC-33C8-11B8CD2B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lum bright="-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098" y="2804605"/>
            <a:ext cx="320558" cy="296035"/>
          </a:xfrm>
          <a:prstGeom prst="rect">
            <a:avLst/>
          </a:prstGeom>
          <a:noFill/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D2964E3-45CA-0ADE-FDCB-9B5D4B8F529A}"/>
              </a:ext>
            </a:extLst>
          </p:cNvPr>
          <p:cNvSpPr txBox="1"/>
          <p:nvPr/>
        </p:nvSpPr>
        <p:spPr>
          <a:xfrm>
            <a:off x="6364060" y="2194154"/>
            <a:ext cx="937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1">
              <a:defRPr/>
            </a:pPr>
            <a:r>
              <a:rPr lang="en-US" sz="800" b="1" kern="0" dirty="0">
                <a:solidFill>
                  <a:srgbClr val="0062FF">
                    <a:lumMod val="75000"/>
                  </a:srgbClr>
                </a:solidFill>
                <a:latin typeface="IBM Plex Sans"/>
              </a:rPr>
              <a:t>SPEED &amp; FLEXIBILITY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AAD4AA72-8174-8160-91A8-0E624A8A68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777" y="2263041"/>
            <a:ext cx="320558" cy="29603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30ED3A2-77CB-B0EE-5791-2243E8CE3276}"/>
              </a:ext>
            </a:extLst>
          </p:cNvPr>
          <p:cNvSpPr txBox="1"/>
          <p:nvPr/>
        </p:nvSpPr>
        <p:spPr>
          <a:xfrm>
            <a:off x="6431874" y="3417902"/>
            <a:ext cx="869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31">
              <a:defRPr/>
            </a:pPr>
            <a:r>
              <a:rPr lang="en-US" sz="800" b="1" kern="0" dirty="0">
                <a:solidFill>
                  <a:srgbClr val="0062FF">
                    <a:lumMod val="75000"/>
                  </a:srgbClr>
                </a:solidFill>
                <a:latin typeface="IBM Plex Sans"/>
              </a:rPr>
              <a:t>LOWER RISK &amp; OPEN STANDARDS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2992A0F4-1623-342A-26D0-A7626F8F9DF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lum bright="5000"/>
          </a:blip>
          <a:stretch>
            <a:fillRect/>
          </a:stretch>
        </p:blipFill>
        <p:spPr>
          <a:xfrm>
            <a:off x="6166888" y="3446073"/>
            <a:ext cx="320558" cy="296036"/>
          </a:xfrm>
          <a:prstGeom prst="rect">
            <a:avLst/>
          </a:prstGeom>
          <a:noFill/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7D57C0D-FCDF-A625-B3E9-BAC6F09D36E9}"/>
              </a:ext>
            </a:extLst>
          </p:cNvPr>
          <p:cNvSpPr/>
          <p:nvPr/>
        </p:nvSpPr>
        <p:spPr>
          <a:xfrm>
            <a:off x="7237694" y="2223682"/>
            <a:ext cx="1954950" cy="466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677" indent="-91677" defTabSz="685966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565656"/>
                </a:solidFill>
                <a:latin typeface="IBM Plex Sans Regular"/>
              </a:rPr>
              <a:t>Multi cloud  / Platform validated</a:t>
            </a:r>
          </a:p>
          <a:p>
            <a:pPr marL="91677" indent="-91677" defTabSz="685966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565656"/>
                </a:solidFill>
                <a:latin typeface="IBM Plex Sans Regular"/>
              </a:rPr>
              <a:t>Scalable and Resilient</a:t>
            </a:r>
          </a:p>
          <a:p>
            <a:pPr marL="91677" indent="-91677" defTabSz="685966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565656"/>
                </a:solidFill>
                <a:latin typeface="IBM Plex Sans Regular"/>
              </a:rPr>
              <a:t>Simplified deployment management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F9CBA32-1658-F1E6-6518-4B51DD3B0724}"/>
              </a:ext>
            </a:extLst>
          </p:cNvPr>
          <p:cNvSpPr/>
          <p:nvPr/>
        </p:nvSpPr>
        <p:spPr>
          <a:xfrm>
            <a:off x="7237695" y="3425855"/>
            <a:ext cx="2001788" cy="466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677" indent="-91677" defTabSz="685966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565656"/>
                </a:solidFill>
                <a:latin typeface="IBM Plex Sans Regular"/>
              </a:rPr>
              <a:t>Security, logging, monitoring</a:t>
            </a:r>
          </a:p>
          <a:p>
            <a:pPr marL="91677" indent="-91677" defTabSz="685966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565656"/>
                </a:solidFill>
                <a:latin typeface="IBM Plex Sans Regular"/>
              </a:rPr>
              <a:t>Governed for best practices</a:t>
            </a:r>
          </a:p>
          <a:p>
            <a:pPr marL="91677" indent="-91677" defTabSz="685966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565656"/>
                </a:solidFill>
                <a:latin typeface="IBM Plex Sans Regular"/>
              </a:rPr>
              <a:t>Amplify core capabilities at scale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D49C3FD-D234-8789-0480-EF701085D6C7}"/>
              </a:ext>
            </a:extLst>
          </p:cNvPr>
          <p:cNvSpPr/>
          <p:nvPr/>
        </p:nvSpPr>
        <p:spPr>
          <a:xfrm>
            <a:off x="7237695" y="2739716"/>
            <a:ext cx="1733414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677" indent="-91677" defTabSz="685966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565656"/>
                </a:solidFill>
                <a:latin typeface="IBM Plex Sans Regular"/>
              </a:rPr>
              <a:t>Build new integrations using shared infrastructure</a:t>
            </a:r>
          </a:p>
          <a:p>
            <a:pPr marL="91677" indent="-91677" defTabSz="685966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565656"/>
                </a:solidFill>
                <a:latin typeface="IBM Plex Sans Regular"/>
              </a:rPr>
              <a:t>Reduced operations and infrastructure costs</a:t>
            </a:r>
          </a:p>
          <a:p>
            <a:pPr marL="91677" indent="-91677" defTabSz="685966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565656"/>
                </a:solidFill>
                <a:latin typeface="IBM Plex Sans Regular"/>
              </a:rPr>
              <a:t>Lifecycle managed / upgradable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F51CD63-7E38-1F9C-D14A-A9FA3F29C79E}"/>
              </a:ext>
            </a:extLst>
          </p:cNvPr>
          <p:cNvSpPr/>
          <p:nvPr/>
        </p:nvSpPr>
        <p:spPr bwMode="auto">
          <a:xfrm>
            <a:off x="231186" y="1360968"/>
            <a:ext cx="4266838" cy="289205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DB130830-811B-513A-99D1-A1CFE4BD384D}"/>
              </a:ext>
            </a:extLst>
          </p:cNvPr>
          <p:cNvSpPr txBox="1">
            <a:spLocks/>
          </p:cNvSpPr>
          <p:nvPr/>
        </p:nvSpPr>
        <p:spPr>
          <a:xfrm>
            <a:off x="231187" y="1114376"/>
            <a:ext cx="278199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171428" bIns="0">
            <a:spAutoFit/>
          </a:bodyPr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378"/>
            <a:r>
              <a:rPr lang="en-US" sz="1200" dirty="0">
                <a:solidFill>
                  <a:srgbClr val="0F62FE"/>
                </a:solidFill>
                <a:latin typeface="IBM Plex Sans Light" panose="020B0403050203000203" pitchFamily="34" charset="0"/>
              </a:rPr>
              <a:t>Data Exchange Lifecycle Benefits 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72A55B0-DCA1-FAA7-2DB3-C7225DDA9A39}"/>
              </a:ext>
            </a:extLst>
          </p:cNvPr>
          <p:cNvSpPr/>
          <p:nvPr/>
        </p:nvSpPr>
        <p:spPr bwMode="auto">
          <a:xfrm>
            <a:off x="4638273" y="1360968"/>
            <a:ext cx="4266838" cy="289205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79802310-2C16-A321-05EB-3F31E7226A93}"/>
              </a:ext>
            </a:extLst>
          </p:cNvPr>
          <p:cNvSpPr txBox="1">
            <a:spLocks/>
          </p:cNvSpPr>
          <p:nvPr/>
        </p:nvSpPr>
        <p:spPr>
          <a:xfrm>
            <a:off x="4638273" y="1114376"/>
            <a:ext cx="278199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171428" bIns="0">
            <a:spAutoFit/>
          </a:bodyPr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defTabSz="914378"/>
            <a:r>
              <a:rPr lang="en-US" sz="1200" dirty="0">
                <a:solidFill>
                  <a:srgbClr val="0F62FE"/>
                </a:solidFill>
                <a:latin typeface="IBM Plex Sans Light" panose="020B0403050203000203" pitchFamily="34" charset="0"/>
              </a:rPr>
              <a:t>Sterling Certified Containers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AE1779-E01C-2509-0C28-6EF13A5B5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53" y="1488304"/>
            <a:ext cx="4157016" cy="24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9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09AB-68E4-4714-B4E7-F057082F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314456"/>
            <a:ext cx="4864608" cy="346249"/>
          </a:xfr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IBM Sterling Data Exchange </a:t>
            </a:r>
            <a:br>
              <a:rPr lang="en-US" sz="2000" b="1" kern="0" dirty="0"/>
            </a:br>
            <a:r>
              <a:rPr lang="en-US" sz="1100" kern="0" dirty="0"/>
              <a:t>Business Value Assessment (BVA) Overview</a:t>
            </a:r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ED146-9344-4CB6-B6FF-B86425AB81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2022 IBM Corporation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CBB7A-9016-4EFF-9216-4FE811A562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32579-39BD-42B3-A32A-6D63F4599405}"/>
              </a:ext>
            </a:extLst>
          </p:cNvPr>
          <p:cNvSpPr txBox="1"/>
          <p:nvPr/>
        </p:nvSpPr>
        <p:spPr>
          <a:xfrm>
            <a:off x="210312" y="969545"/>
            <a:ext cx="11269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IBM Plex Sans" panose="020B0503050203000203" pitchFamily="34" charset="0"/>
              </a:rPr>
              <a:t>Goal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35965-664D-41F9-904C-AF9BEF24DC7A}"/>
              </a:ext>
            </a:extLst>
          </p:cNvPr>
          <p:cNvSpPr txBox="1"/>
          <p:nvPr/>
        </p:nvSpPr>
        <p:spPr>
          <a:xfrm>
            <a:off x="2790204" y="969545"/>
            <a:ext cx="315208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IBM Plex Sans" panose="020B0503050203000203" pitchFamily="34" charset="0"/>
              </a:rPr>
              <a:t>Key Objectives &amp; Scope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B0063E-FA7D-4E1E-A3A1-A468DAFFA493}"/>
              </a:ext>
            </a:extLst>
          </p:cNvPr>
          <p:cNvSpPr txBox="1"/>
          <p:nvPr/>
        </p:nvSpPr>
        <p:spPr>
          <a:xfrm>
            <a:off x="210312" y="2131376"/>
            <a:ext cx="16459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IBM Plex Sans" panose="020B0503050203000203" pitchFamily="34" charset="0"/>
              </a:rPr>
              <a:t>Deliverables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ECE002-1A6F-4EA7-AE60-55AD718D69F2}"/>
              </a:ext>
            </a:extLst>
          </p:cNvPr>
          <p:cNvSpPr txBox="1"/>
          <p:nvPr/>
        </p:nvSpPr>
        <p:spPr>
          <a:xfrm>
            <a:off x="2790205" y="1318316"/>
            <a:ext cx="349596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 defTabSz="914400" fontAlgn="base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000" u="sng" dirty="0">
                <a:latin typeface="IBM Plex Sans" panose="020B0503050203000203" pitchFamily="34" charset="0"/>
              </a:rPr>
              <a:t>Primary objectives:</a:t>
            </a:r>
            <a:r>
              <a:rPr lang="en-US" sz="1000" dirty="0">
                <a:latin typeface="IBM Plex Sans" panose="020B0503050203000203" pitchFamily="34" charset="0"/>
              </a:rPr>
              <a:t> </a:t>
            </a:r>
            <a:br>
              <a:rPr lang="en-US" sz="1000" dirty="0">
                <a:latin typeface="IBM Plex Sans" panose="020B0503050203000203" pitchFamily="34" charset="0"/>
              </a:rPr>
            </a:br>
            <a:r>
              <a:rPr lang="en-US" sz="1000" dirty="0">
                <a:latin typeface="IBM Plex Sans" panose="020B0503050203000203" pitchFamily="34" charset="0"/>
              </a:rPr>
              <a:t>e.g., Platform Modernization, Trading Partner Automation, End-to-End Visibility, </a:t>
            </a:r>
          </a:p>
          <a:p>
            <a:pPr marL="171450" lvl="1" indent="-171450" defTabSz="914400" fontAlgn="base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000" u="sng" dirty="0">
                <a:latin typeface="IBM Plex Sans" panose="020B0503050203000203" pitchFamily="34" charset="0"/>
              </a:rPr>
              <a:t>Primary organizational scope</a:t>
            </a:r>
            <a:r>
              <a:rPr lang="en-US" sz="1000" dirty="0">
                <a:latin typeface="IBM Plex Sans" panose="020B0503050203000203" pitchFamily="34" charset="0"/>
              </a:rPr>
              <a:t>: &lt;list&gt;</a:t>
            </a:r>
          </a:p>
          <a:p>
            <a:pPr marL="171450" lvl="1" indent="-171450" defTabSz="914400" fontAlgn="base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sz="1000" u="sng" dirty="0">
                <a:latin typeface="IBM Plex Sans" panose="020B0503050203000203" pitchFamily="34" charset="0"/>
              </a:rPr>
              <a:t>Primary data exchange processes</a:t>
            </a:r>
            <a:r>
              <a:rPr lang="en-US" sz="1000" dirty="0">
                <a:latin typeface="IBM Plex Sans" panose="020B0503050203000203" pitchFamily="34" charset="0"/>
              </a:rPr>
              <a:t>: &lt;list&gt;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A3BA1-C6B8-4D79-8E52-F2AEA8EAC85F}"/>
              </a:ext>
            </a:extLst>
          </p:cNvPr>
          <p:cNvSpPr txBox="1"/>
          <p:nvPr/>
        </p:nvSpPr>
        <p:spPr>
          <a:xfrm>
            <a:off x="210312" y="1318316"/>
            <a:ext cx="249170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IBM Plex Sans" panose="020B0503050203000203" pitchFamily="34" charset="0"/>
              </a:rPr>
              <a:t>Help Client develop a compelling business case and planning roadmap to improve data exchange capabilities with IBM Sterling Data Exchange solutions </a:t>
            </a:r>
            <a:endParaRPr lang="en-US" sz="1000" b="1" dirty="0">
              <a:solidFill>
                <a:schemeClr val="tx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8CCDEB-FF76-43ED-99B5-E796CAAF615D}"/>
              </a:ext>
            </a:extLst>
          </p:cNvPr>
          <p:cNvSpPr txBox="1"/>
          <p:nvPr/>
        </p:nvSpPr>
        <p:spPr>
          <a:xfrm>
            <a:off x="628647" y="2496577"/>
            <a:ext cx="42276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1" dirty="0"/>
              <a:t>Reason Why 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Alignment with strategic objectives and project funding rationale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5A71A2-9BB9-41BD-AB60-B6624FB7F742}"/>
              </a:ext>
            </a:extLst>
          </p:cNvPr>
          <p:cNvSpPr txBox="1"/>
          <p:nvPr/>
        </p:nvSpPr>
        <p:spPr>
          <a:xfrm>
            <a:off x="628646" y="2945690"/>
            <a:ext cx="56167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1" dirty="0"/>
              <a:t>Key Benefits 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Key financial and operational benefits </a:t>
            </a:r>
            <a:br>
              <a:rPr lang="en-US" sz="1050" dirty="0"/>
            </a:br>
            <a:r>
              <a:rPr lang="en-US" sz="800" dirty="0"/>
              <a:t>(e.g., lower platform TCO, increase DevOps productivity, avoid line of business cost, reduce business risk)</a:t>
            </a:r>
            <a:endParaRPr lang="en-US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C1B82-2BB9-4FC3-BF8B-B1185C28417C}"/>
              </a:ext>
            </a:extLst>
          </p:cNvPr>
          <p:cNvSpPr txBox="1"/>
          <p:nvPr/>
        </p:nvSpPr>
        <p:spPr>
          <a:xfrm>
            <a:off x="628646" y="3516737"/>
            <a:ext cx="4590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1" dirty="0"/>
              <a:t>Solution Alignment</a:t>
            </a:r>
          </a:p>
          <a:p>
            <a:pPr>
              <a:spcAft>
                <a:spcPts val="300"/>
              </a:spcAft>
            </a:pPr>
            <a:r>
              <a:rPr lang="en-US" sz="1050" dirty="0"/>
              <a:t>Required solution enablers and key new capabilities (“day in the life”)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FE8DA-FDFB-4A3D-84E9-0466D496BBE2}"/>
              </a:ext>
            </a:extLst>
          </p:cNvPr>
          <p:cNvSpPr txBox="1"/>
          <p:nvPr/>
        </p:nvSpPr>
        <p:spPr>
          <a:xfrm>
            <a:off x="628646" y="3962928"/>
            <a:ext cx="58119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accent1"/>
                </a:solidFill>
              </a:rPr>
              <a:t>Implementation Planning Roadmap &amp; Cost 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accent1"/>
                </a:solidFill>
              </a:rPr>
              <a:t>Phased solution roll-out plan (e.g., crawl - walk - run) and estimated cost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67D0F-85FC-4B9D-95C1-273FE058DB24}"/>
              </a:ext>
            </a:extLst>
          </p:cNvPr>
          <p:cNvSpPr txBox="1"/>
          <p:nvPr/>
        </p:nvSpPr>
        <p:spPr>
          <a:xfrm>
            <a:off x="628647" y="4416946"/>
            <a:ext cx="49893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100" b="1" dirty="0">
                <a:solidFill>
                  <a:schemeClr val="accent1"/>
                </a:solidFill>
              </a:rPr>
              <a:t>ROI Bottom Line</a:t>
            </a: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accent1"/>
                </a:solidFill>
              </a:rPr>
              <a:t>Multi-year ROI, payback, and cash-flow dynamics; capex/opex requirements  </a:t>
            </a:r>
            <a:endParaRPr lang="en-US" sz="1050" b="1" dirty="0">
              <a:solidFill>
                <a:schemeClr val="accent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grpSp>
        <p:nvGrpSpPr>
          <p:cNvPr id="25" name="Group 14">
            <a:extLst>
              <a:ext uri="{FF2B5EF4-FFF2-40B4-BE49-F238E27FC236}">
                <a16:creationId xmlns:a16="http://schemas.microsoft.com/office/drawing/2014/main" id="{40EBF1CE-6883-4AB0-8E6B-AE35EE9DA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6113" y="2495399"/>
            <a:ext cx="295275" cy="287048"/>
            <a:chOff x="7428" y="3335"/>
            <a:chExt cx="5025" cy="4885"/>
          </a:xfrm>
          <a:solidFill>
            <a:schemeClr val="accent2"/>
          </a:solidFill>
        </p:grpSpPr>
        <p:sp>
          <p:nvSpPr>
            <p:cNvPr id="26" name="Freeform 208">
              <a:extLst>
                <a:ext uri="{FF2B5EF4-FFF2-40B4-BE49-F238E27FC236}">
                  <a16:creationId xmlns:a16="http://schemas.microsoft.com/office/drawing/2014/main" id="{57A6A1B9-5C57-4AB1-AADE-9E5EA00AB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8" y="3335"/>
              <a:ext cx="5025" cy="4690"/>
            </a:xfrm>
            <a:custGeom>
              <a:avLst/>
              <a:gdLst>
                <a:gd name="T0" fmla="*/ 1991 w 2656"/>
                <a:gd name="T1" fmla="*/ 2479 h 2479"/>
                <a:gd name="T2" fmla="*/ 1960 w 2656"/>
                <a:gd name="T3" fmla="*/ 2425 h 2479"/>
                <a:gd name="T4" fmla="*/ 2594 w 2656"/>
                <a:gd name="T5" fmla="*/ 1328 h 2479"/>
                <a:gd name="T6" fmla="*/ 1328 w 2656"/>
                <a:gd name="T7" fmla="*/ 62 h 2479"/>
                <a:gd name="T8" fmla="*/ 63 w 2656"/>
                <a:gd name="T9" fmla="*/ 1328 h 2479"/>
                <a:gd name="T10" fmla="*/ 696 w 2656"/>
                <a:gd name="T11" fmla="*/ 2425 h 2479"/>
                <a:gd name="T12" fmla="*/ 665 w 2656"/>
                <a:gd name="T13" fmla="*/ 2479 h 2479"/>
                <a:gd name="T14" fmla="*/ 0 w 2656"/>
                <a:gd name="T15" fmla="*/ 1328 h 2479"/>
                <a:gd name="T16" fmla="*/ 1328 w 2656"/>
                <a:gd name="T17" fmla="*/ 0 h 2479"/>
                <a:gd name="T18" fmla="*/ 2656 w 2656"/>
                <a:gd name="T19" fmla="*/ 1328 h 2479"/>
                <a:gd name="T20" fmla="*/ 1991 w 2656"/>
                <a:gd name="T21" fmla="*/ 2479 h 2479"/>
                <a:gd name="T22" fmla="*/ 1359 w 2656"/>
                <a:gd name="T23" fmla="*/ 2019 h 2479"/>
                <a:gd name="T24" fmla="*/ 1297 w 2656"/>
                <a:gd name="T25" fmla="*/ 2019 h 2479"/>
                <a:gd name="T26" fmla="*/ 1607 w 2656"/>
                <a:gd name="T27" fmla="*/ 1456 h 2479"/>
                <a:gd name="T28" fmla="*/ 1876 w 2656"/>
                <a:gd name="T29" fmla="*/ 988 h 2479"/>
                <a:gd name="T30" fmla="*/ 1329 w 2656"/>
                <a:gd name="T31" fmla="*/ 495 h 2479"/>
                <a:gd name="T32" fmla="*/ 783 w 2656"/>
                <a:gd name="T33" fmla="*/ 1044 h 2479"/>
                <a:gd name="T34" fmla="*/ 721 w 2656"/>
                <a:gd name="T35" fmla="*/ 1044 h 2479"/>
                <a:gd name="T36" fmla="*/ 1329 w 2656"/>
                <a:gd name="T37" fmla="*/ 433 h 2479"/>
                <a:gd name="T38" fmla="*/ 1938 w 2656"/>
                <a:gd name="T39" fmla="*/ 988 h 2479"/>
                <a:gd name="T40" fmla="*/ 1644 w 2656"/>
                <a:gd name="T41" fmla="*/ 1506 h 2479"/>
                <a:gd name="T42" fmla="*/ 1359 w 2656"/>
                <a:gd name="T43" fmla="*/ 2019 h 2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56" h="2479">
                  <a:moveTo>
                    <a:pt x="1991" y="2479"/>
                  </a:moveTo>
                  <a:cubicBezTo>
                    <a:pt x="1960" y="2425"/>
                    <a:pt x="1960" y="2425"/>
                    <a:pt x="1960" y="2425"/>
                  </a:cubicBezTo>
                  <a:cubicBezTo>
                    <a:pt x="2351" y="2199"/>
                    <a:pt x="2594" y="1779"/>
                    <a:pt x="2594" y="1328"/>
                  </a:cubicBezTo>
                  <a:cubicBezTo>
                    <a:pt x="2594" y="630"/>
                    <a:pt x="2026" y="62"/>
                    <a:pt x="1328" y="62"/>
                  </a:cubicBezTo>
                  <a:cubicBezTo>
                    <a:pt x="630" y="62"/>
                    <a:pt x="63" y="630"/>
                    <a:pt x="63" y="1328"/>
                  </a:cubicBezTo>
                  <a:cubicBezTo>
                    <a:pt x="63" y="1779"/>
                    <a:pt x="305" y="2199"/>
                    <a:pt x="696" y="2425"/>
                  </a:cubicBezTo>
                  <a:cubicBezTo>
                    <a:pt x="665" y="2479"/>
                    <a:pt x="665" y="2479"/>
                    <a:pt x="665" y="2479"/>
                  </a:cubicBezTo>
                  <a:cubicBezTo>
                    <a:pt x="255" y="2242"/>
                    <a:pt x="0" y="1801"/>
                    <a:pt x="0" y="1328"/>
                  </a:cubicBezTo>
                  <a:cubicBezTo>
                    <a:pt x="0" y="596"/>
                    <a:pt x="596" y="0"/>
                    <a:pt x="1328" y="0"/>
                  </a:cubicBezTo>
                  <a:cubicBezTo>
                    <a:pt x="2061" y="0"/>
                    <a:pt x="2656" y="596"/>
                    <a:pt x="2656" y="1328"/>
                  </a:cubicBezTo>
                  <a:cubicBezTo>
                    <a:pt x="2656" y="1801"/>
                    <a:pt x="2401" y="2242"/>
                    <a:pt x="1991" y="2479"/>
                  </a:cubicBezTo>
                  <a:close/>
                  <a:moveTo>
                    <a:pt x="1359" y="2019"/>
                  </a:moveTo>
                  <a:cubicBezTo>
                    <a:pt x="1297" y="2019"/>
                    <a:pt x="1297" y="2019"/>
                    <a:pt x="1297" y="2019"/>
                  </a:cubicBezTo>
                  <a:cubicBezTo>
                    <a:pt x="1297" y="1687"/>
                    <a:pt x="1454" y="1570"/>
                    <a:pt x="1607" y="1456"/>
                  </a:cubicBezTo>
                  <a:cubicBezTo>
                    <a:pt x="1745" y="1353"/>
                    <a:pt x="1876" y="1256"/>
                    <a:pt x="1876" y="988"/>
                  </a:cubicBezTo>
                  <a:cubicBezTo>
                    <a:pt x="1876" y="702"/>
                    <a:pt x="1646" y="495"/>
                    <a:pt x="1329" y="495"/>
                  </a:cubicBezTo>
                  <a:cubicBezTo>
                    <a:pt x="1028" y="495"/>
                    <a:pt x="783" y="741"/>
                    <a:pt x="783" y="1044"/>
                  </a:cubicBezTo>
                  <a:cubicBezTo>
                    <a:pt x="721" y="1044"/>
                    <a:pt x="721" y="1044"/>
                    <a:pt x="721" y="1044"/>
                  </a:cubicBezTo>
                  <a:cubicBezTo>
                    <a:pt x="721" y="707"/>
                    <a:pt x="994" y="433"/>
                    <a:pt x="1329" y="433"/>
                  </a:cubicBezTo>
                  <a:cubicBezTo>
                    <a:pt x="1682" y="433"/>
                    <a:pt x="1938" y="666"/>
                    <a:pt x="1938" y="988"/>
                  </a:cubicBezTo>
                  <a:cubicBezTo>
                    <a:pt x="1938" y="1287"/>
                    <a:pt x="1788" y="1399"/>
                    <a:pt x="1644" y="1506"/>
                  </a:cubicBezTo>
                  <a:cubicBezTo>
                    <a:pt x="1497" y="1615"/>
                    <a:pt x="1359" y="1718"/>
                    <a:pt x="1359" y="20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4565181-B72E-4A5D-A005-A2FAB69D9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8" y="7893"/>
              <a:ext cx="327" cy="3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uk-UA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endParaRPr>
            </a:p>
          </p:txBody>
        </p:sp>
      </p:grpSp>
      <p:grpSp>
        <p:nvGrpSpPr>
          <p:cNvPr id="38" name="Graphic 28">
            <a:extLst>
              <a:ext uri="{FF2B5EF4-FFF2-40B4-BE49-F238E27FC236}">
                <a16:creationId xmlns:a16="http://schemas.microsoft.com/office/drawing/2014/main" id="{99C8A8BA-9531-4FA9-AA92-C8BA2EE763BD}"/>
              </a:ext>
            </a:extLst>
          </p:cNvPr>
          <p:cNvGrpSpPr/>
          <p:nvPr/>
        </p:nvGrpSpPr>
        <p:grpSpPr>
          <a:xfrm>
            <a:off x="237542" y="4412608"/>
            <a:ext cx="292417" cy="293369"/>
            <a:chOff x="228600" y="4412608"/>
            <a:chExt cx="292417" cy="293369"/>
          </a:xfrm>
          <a:solidFill>
            <a:srgbClr val="0064FF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11F3E94-F305-4699-A56E-DCD604514693}"/>
                </a:ext>
              </a:extLst>
            </p:cNvPr>
            <p:cNvSpPr/>
            <p:nvPr/>
          </p:nvSpPr>
          <p:spPr>
            <a:xfrm>
              <a:off x="333375" y="4502142"/>
              <a:ext cx="63817" cy="113347"/>
            </a:xfrm>
            <a:custGeom>
              <a:avLst/>
              <a:gdLst>
                <a:gd name="connsiteX0" fmla="*/ 41910 w 63817"/>
                <a:gd name="connsiteY0" fmla="*/ 53340 h 113347"/>
                <a:gd name="connsiteX1" fmla="*/ 22860 w 63817"/>
                <a:gd name="connsiteY1" fmla="*/ 53340 h 113347"/>
                <a:gd name="connsiteX2" fmla="*/ 7620 w 63817"/>
                <a:gd name="connsiteY2" fmla="*/ 38100 h 113347"/>
                <a:gd name="connsiteX3" fmla="*/ 22860 w 63817"/>
                <a:gd name="connsiteY3" fmla="*/ 22860 h 113347"/>
                <a:gd name="connsiteX4" fmla="*/ 60960 w 63817"/>
                <a:gd name="connsiteY4" fmla="*/ 22860 h 113347"/>
                <a:gd name="connsiteX5" fmla="*/ 60960 w 63817"/>
                <a:gd name="connsiteY5" fmla="*/ 15240 h 113347"/>
                <a:gd name="connsiteX6" fmla="*/ 36195 w 63817"/>
                <a:gd name="connsiteY6" fmla="*/ 15240 h 113347"/>
                <a:gd name="connsiteX7" fmla="*/ 36195 w 63817"/>
                <a:gd name="connsiteY7" fmla="*/ 0 h 113347"/>
                <a:gd name="connsiteX8" fmla="*/ 28575 w 63817"/>
                <a:gd name="connsiteY8" fmla="*/ 0 h 113347"/>
                <a:gd name="connsiteX9" fmla="*/ 28575 w 63817"/>
                <a:gd name="connsiteY9" fmla="*/ 15240 h 113347"/>
                <a:gd name="connsiteX10" fmla="*/ 22860 w 63817"/>
                <a:gd name="connsiteY10" fmla="*/ 15240 h 113347"/>
                <a:gd name="connsiteX11" fmla="*/ 0 w 63817"/>
                <a:gd name="connsiteY11" fmla="*/ 38100 h 113347"/>
                <a:gd name="connsiteX12" fmla="*/ 22860 w 63817"/>
                <a:gd name="connsiteY12" fmla="*/ 60960 h 113347"/>
                <a:gd name="connsiteX13" fmla="*/ 41910 w 63817"/>
                <a:gd name="connsiteY13" fmla="*/ 60960 h 113347"/>
                <a:gd name="connsiteX14" fmla="*/ 57150 w 63817"/>
                <a:gd name="connsiteY14" fmla="*/ 76200 h 113347"/>
                <a:gd name="connsiteX15" fmla="*/ 41910 w 63817"/>
                <a:gd name="connsiteY15" fmla="*/ 91440 h 113347"/>
                <a:gd name="connsiteX16" fmla="*/ 13335 w 63817"/>
                <a:gd name="connsiteY16" fmla="*/ 91440 h 113347"/>
                <a:gd name="connsiteX17" fmla="*/ 13335 w 63817"/>
                <a:gd name="connsiteY17" fmla="*/ 98108 h 113347"/>
                <a:gd name="connsiteX18" fmla="*/ 28575 w 63817"/>
                <a:gd name="connsiteY18" fmla="*/ 98108 h 113347"/>
                <a:gd name="connsiteX19" fmla="*/ 28575 w 63817"/>
                <a:gd name="connsiteY19" fmla="*/ 113348 h 113347"/>
                <a:gd name="connsiteX20" fmla="*/ 35243 w 63817"/>
                <a:gd name="connsiteY20" fmla="*/ 113348 h 113347"/>
                <a:gd name="connsiteX21" fmla="*/ 35243 w 63817"/>
                <a:gd name="connsiteY21" fmla="*/ 98108 h 113347"/>
                <a:gd name="connsiteX22" fmla="*/ 40958 w 63817"/>
                <a:gd name="connsiteY22" fmla="*/ 98108 h 113347"/>
                <a:gd name="connsiteX23" fmla="*/ 63818 w 63817"/>
                <a:gd name="connsiteY23" fmla="*/ 75248 h 113347"/>
                <a:gd name="connsiteX24" fmla="*/ 41910 w 63817"/>
                <a:gd name="connsiteY24" fmla="*/ 53340 h 1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3817" h="113347">
                  <a:moveTo>
                    <a:pt x="41910" y="53340"/>
                  </a:moveTo>
                  <a:lnTo>
                    <a:pt x="22860" y="53340"/>
                  </a:lnTo>
                  <a:cubicBezTo>
                    <a:pt x="14288" y="53340"/>
                    <a:pt x="7620" y="46673"/>
                    <a:pt x="7620" y="38100"/>
                  </a:cubicBezTo>
                  <a:cubicBezTo>
                    <a:pt x="7620" y="29528"/>
                    <a:pt x="14288" y="22860"/>
                    <a:pt x="22860" y="22860"/>
                  </a:cubicBezTo>
                  <a:lnTo>
                    <a:pt x="60960" y="22860"/>
                  </a:lnTo>
                  <a:lnTo>
                    <a:pt x="60960" y="15240"/>
                  </a:lnTo>
                  <a:lnTo>
                    <a:pt x="36195" y="15240"/>
                  </a:lnTo>
                  <a:lnTo>
                    <a:pt x="36195" y="0"/>
                  </a:lnTo>
                  <a:lnTo>
                    <a:pt x="28575" y="0"/>
                  </a:lnTo>
                  <a:lnTo>
                    <a:pt x="28575" y="15240"/>
                  </a:lnTo>
                  <a:lnTo>
                    <a:pt x="22860" y="15240"/>
                  </a:lnTo>
                  <a:cubicBezTo>
                    <a:pt x="10478" y="15240"/>
                    <a:pt x="0" y="25718"/>
                    <a:pt x="0" y="38100"/>
                  </a:cubicBezTo>
                  <a:cubicBezTo>
                    <a:pt x="0" y="50483"/>
                    <a:pt x="10478" y="60960"/>
                    <a:pt x="22860" y="60960"/>
                  </a:cubicBezTo>
                  <a:lnTo>
                    <a:pt x="41910" y="60960"/>
                  </a:lnTo>
                  <a:cubicBezTo>
                    <a:pt x="50482" y="60960"/>
                    <a:pt x="57150" y="67628"/>
                    <a:pt x="57150" y="76200"/>
                  </a:cubicBezTo>
                  <a:cubicBezTo>
                    <a:pt x="57150" y="84773"/>
                    <a:pt x="50482" y="91440"/>
                    <a:pt x="41910" y="91440"/>
                  </a:cubicBezTo>
                  <a:lnTo>
                    <a:pt x="13335" y="91440"/>
                  </a:lnTo>
                  <a:lnTo>
                    <a:pt x="13335" y="98108"/>
                  </a:lnTo>
                  <a:lnTo>
                    <a:pt x="28575" y="98108"/>
                  </a:lnTo>
                  <a:lnTo>
                    <a:pt x="28575" y="113348"/>
                  </a:lnTo>
                  <a:lnTo>
                    <a:pt x="35243" y="113348"/>
                  </a:lnTo>
                  <a:lnTo>
                    <a:pt x="35243" y="98108"/>
                  </a:lnTo>
                  <a:lnTo>
                    <a:pt x="40958" y="98108"/>
                  </a:lnTo>
                  <a:cubicBezTo>
                    <a:pt x="53340" y="98108"/>
                    <a:pt x="63818" y="87630"/>
                    <a:pt x="63818" y="75248"/>
                  </a:cubicBezTo>
                  <a:cubicBezTo>
                    <a:pt x="63818" y="62865"/>
                    <a:pt x="54293" y="53340"/>
                    <a:pt x="41910" y="53340"/>
                  </a:cubicBez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34D32E2-EB32-41B6-B8E6-07E8AA4E2768}"/>
                </a:ext>
              </a:extLst>
            </p:cNvPr>
            <p:cNvSpPr/>
            <p:nvPr/>
          </p:nvSpPr>
          <p:spPr>
            <a:xfrm>
              <a:off x="228600" y="4441183"/>
              <a:ext cx="146684" cy="264794"/>
            </a:xfrm>
            <a:custGeom>
              <a:avLst/>
              <a:gdLst>
                <a:gd name="connsiteX0" fmla="*/ 6668 w 146684"/>
                <a:gd name="connsiteY0" fmla="*/ 118110 h 264794"/>
                <a:gd name="connsiteX1" fmla="*/ 57150 w 146684"/>
                <a:gd name="connsiteY1" fmla="*/ 10477 h 264794"/>
                <a:gd name="connsiteX2" fmla="*/ 57150 w 146684"/>
                <a:gd name="connsiteY2" fmla="*/ 60960 h 264794"/>
                <a:gd name="connsiteX3" fmla="*/ 63818 w 146684"/>
                <a:gd name="connsiteY3" fmla="*/ 60960 h 264794"/>
                <a:gd name="connsiteX4" fmla="*/ 63818 w 146684"/>
                <a:gd name="connsiteY4" fmla="*/ 0 h 264794"/>
                <a:gd name="connsiteX5" fmla="*/ 3810 w 146684"/>
                <a:gd name="connsiteY5" fmla="*/ 0 h 264794"/>
                <a:gd name="connsiteX6" fmla="*/ 3810 w 146684"/>
                <a:gd name="connsiteY6" fmla="*/ 6668 h 264794"/>
                <a:gd name="connsiteX7" fmla="*/ 51435 w 146684"/>
                <a:gd name="connsiteY7" fmla="*/ 6668 h 264794"/>
                <a:gd name="connsiteX8" fmla="*/ 0 w 146684"/>
                <a:gd name="connsiteY8" fmla="*/ 118110 h 264794"/>
                <a:gd name="connsiteX9" fmla="*/ 146685 w 146684"/>
                <a:gd name="connsiteY9" fmla="*/ 264795 h 264794"/>
                <a:gd name="connsiteX10" fmla="*/ 146685 w 146684"/>
                <a:gd name="connsiteY10" fmla="*/ 257175 h 264794"/>
                <a:gd name="connsiteX11" fmla="*/ 6668 w 146684"/>
                <a:gd name="connsiteY11" fmla="*/ 118110 h 26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684" h="264794">
                  <a:moveTo>
                    <a:pt x="6668" y="118110"/>
                  </a:moveTo>
                  <a:cubicBezTo>
                    <a:pt x="6668" y="76200"/>
                    <a:pt x="24765" y="37148"/>
                    <a:pt x="57150" y="10477"/>
                  </a:cubicBezTo>
                  <a:lnTo>
                    <a:pt x="57150" y="60960"/>
                  </a:lnTo>
                  <a:lnTo>
                    <a:pt x="63818" y="60960"/>
                  </a:lnTo>
                  <a:lnTo>
                    <a:pt x="63818" y="0"/>
                  </a:lnTo>
                  <a:lnTo>
                    <a:pt x="3810" y="0"/>
                  </a:lnTo>
                  <a:lnTo>
                    <a:pt x="3810" y="6668"/>
                  </a:lnTo>
                  <a:lnTo>
                    <a:pt x="51435" y="6668"/>
                  </a:lnTo>
                  <a:cubicBezTo>
                    <a:pt x="18098" y="34290"/>
                    <a:pt x="0" y="74295"/>
                    <a:pt x="0" y="118110"/>
                  </a:cubicBezTo>
                  <a:cubicBezTo>
                    <a:pt x="0" y="199073"/>
                    <a:pt x="65723" y="264795"/>
                    <a:pt x="146685" y="264795"/>
                  </a:cubicBezTo>
                  <a:lnTo>
                    <a:pt x="146685" y="257175"/>
                  </a:lnTo>
                  <a:cubicBezTo>
                    <a:pt x="69533" y="257175"/>
                    <a:pt x="6668" y="194310"/>
                    <a:pt x="6668" y="118110"/>
                  </a:cubicBez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4072F5A-86BB-4C1F-A964-4732864F7F52}"/>
                </a:ext>
              </a:extLst>
            </p:cNvPr>
            <p:cNvSpPr/>
            <p:nvPr/>
          </p:nvSpPr>
          <p:spPr>
            <a:xfrm>
              <a:off x="375284" y="4412608"/>
              <a:ext cx="145732" cy="264794"/>
            </a:xfrm>
            <a:custGeom>
              <a:avLst/>
              <a:gdLst>
                <a:gd name="connsiteX0" fmla="*/ 145733 w 145732"/>
                <a:gd name="connsiteY0" fmla="*/ 146685 h 264794"/>
                <a:gd name="connsiteX1" fmla="*/ 0 w 145732"/>
                <a:gd name="connsiteY1" fmla="*/ 0 h 264794"/>
                <a:gd name="connsiteX2" fmla="*/ 0 w 145732"/>
                <a:gd name="connsiteY2" fmla="*/ 6668 h 264794"/>
                <a:gd name="connsiteX3" fmla="*/ 139065 w 145732"/>
                <a:gd name="connsiteY3" fmla="*/ 146685 h 264794"/>
                <a:gd name="connsiteX4" fmla="*/ 88583 w 145732"/>
                <a:gd name="connsiteY4" fmla="*/ 254318 h 264794"/>
                <a:gd name="connsiteX5" fmla="*/ 88583 w 145732"/>
                <a:gd name="connsiteY5" fmla="*/ 203835 h 264794"/>
                <a:gd name="connsiteX6" fmla="*/ 81915 w 145732"/>
                <a:gd name="connsiteY6" fmla="*/ 203835 h 264794"/>
                <a:gd name="connsiteX7" fmla="*/ 81915 w 145732"/>
                <a:gd name="connsiteY7" fmla="*/ 264795 h 264794"/>
                <a:gd name="connsiteX8" fmla="*/ 142875 w 145732"/>
                <a:gd name="connsiteY8" fmla="*/ 264795 h 264794"/>
                <a:gd name="connsiteX9" fmla="*/ 142875 w 145732"/>
                <a:gd name="connsiteY9" fmla="*/ 257175 h 264794"/>
                <a:gd name="connsiteX10" fmla="*/ 95250 w 145732"/>
                <a:gd name="connsiteY10" fmla="*/ 257175 h 264794"/>
                <a:gd name="connsiteX11" fmla="*/ 145733 w 145732"/>
                <a:gd name="connsiteY11" fmla="*/ 146685 h 26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732" h="264794">
                  <a:moveTo>
                    <a:pt x="145733" y="146685"/>
                  </a:moveTo>
                  <a:cubicBezTo>
                    <a:pt x="145733" y="65723"/>
                    <a:pt x="80010" y="0"/>
                    <a:pt x="0" y="0"/>
                  </a:cubicBezTo>
                  <a:lnTo>
                    <a:pt x="0" y="6668"/>
                  </a:lnTo>
                  <a:cubicBezTo>
                    <a:pt x="76200" y="6668"/>
                    <a:pt x="139065" y="69533"/>
                    <a:pt x="139065" y="146685"/>
                  </a:cubicBezTo>
                  <a:cubicBezTo>
                    <a:pt x="139065" y="188595"/>
                    <a:pt x="120968" y="227648"/>
                    <a:pt x="88583" y="254318"/>
                  </a:cubicBezTo>
                  <a:lnTo>
                    <a:pt x="88583" y="203835"/>
                  </a:lnTo>
                  <a:lnTo>
                    <a:pt x="81915" y="203835"/>
                  </a:lnTo>
                  <a:lnTo>
                    <a:pt x="81915" y="264795"/>
                  </a:lnTo>
                  <a:lnTo>
                    <a:pt x="142875" y="264795"/>
                  </a:lnTo>
                  <a:lnTo>
                    <a:pt x="142875" y="257175"/>
                  </a:lnTo>
                  <a:lnTo>
                    <a:pt x="95250" y="257175"/>
                  </a:lnTo>
                  <a:cubicBezTo>
                    <a:pt x="127635" y="229553"/>
                    <a:pt x="145733" y="189548"/>
                    <a:pt x="145733" y="146685"/>
                  </a:cubicBez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30">
            <a:extLst>
              <a:ext uri="{FF2B5EF4-FFF2-40B4-BE49-F238E27FC236}">
                <a16:creationId xmlns:a16="http://schemas.microsoft.com/office/drawing/2014/main" id="{733CDB47-2917-41F8-8212-828DE4399BA7}"/>
              </a:ext>
            </a:extLst>
          </p:cNvPr>
          <p:cNvGrpSpPr/>
          <p:nvPr/>
        </p:nvGrpSpPr>
        <p:grpSpPr>
          <a:xfrm>
            <a:off x="285167" y="3963828"/>
            <a:ext cx="197167" cy="282892"/>
            <a:chOff x="276224" y="3475039"/>
            <a:chExt cx="197167" cy="282892"/>
          </a:xfrm>
          <a:solidFill>
            <a:srgbClr val="0064FF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038320B-F5A7-4534-AB6F-0CF9EEBB444D}"/>
                </a:ext>
              </a:extLst>
            </p:cNvPr>
            <p:cNvSpPr/>
            <p:nvPr/>
          </p:nvSpPr>
          <p:spPr>
            <a:xfrm>
              <a:off x="276224" y="3475039"/>
              <a:ext cx="197167" cy="282892"/>
            </a:xfrm>
            <a:custGeom>
              <a:avLst/>
              <a:gdLst>
                <a:gd name="connsiteX0" fmla="*/ 195263 w 197167"/>
                <a:gd name="connsiteY0" fmla="*/ 48578 h 282892"/>
                <a:gd name="connsiteX1" fmla="*/ 147638 w 197167"/>
                <a:gd name="connsiteY1" fmla="*/ 953 h 282892"/>
                <a:gd name="connsiteX2" fmla="*/ 145733 w 197167"/>
                <a:gd name="connsiteY2" fmla="*/ 0 h 282892"/>
                <a:gd name="connsiteX3" fmla="*/ 3810 w 197167"/>
                <a:gd name="connsiteY3" fmla="*/ 0 h 282892"/>
                <a:gd name="connsiteX4" fmla="*/ 0 w 197167"/>
                <a:gd name="connsiteY4" fmla="*/ 3810 h 282892"/>
                <a:gd name="connsiteX5" fmla="*/ 0 w 197167"/>
                <a:gd name="connsiteY5" fmla="*/ 279083 h 282892"/>
                <a:gd name="connsiteX6" fmla="*/ 3810 w 197167"/>
                <a:gd name="connsiteY6" fmla="*/ 282893 h 282892"/>
                <a:gd name="connsiteX7" fmla="*/ 193358 w 197167"/>
                <a:gd name="connsiteY7" fmla="*/ 282893 h 282892"/>
                <a:gd name="connsiteX8" fmla="*/ 197168 w 197167"/>
                <a:gd name="connsiteY8" fmla="*/ 279083 h 282892"/>
                <a:gd name="connsiteX9" fmla="*/ 197168 w 197167"/>
                <a:gd name="connsiteY9" fmla="*/ 50483 h 282892"/>
                <a:gd name="connsiteX10" fmla="*/ 195263 w 197167"/>
                <a:gd name="connsiteY10" fmla="*/ 48578 h 282892"/>
                <a:gd name="connsiteX11" fmla="*/ 148590 w 197167"/>
                <a:gd name="connsiteY11" fmla="*/ 11430 h 282892"/>
                <a:gd name="connsiteX12" fmla="*/ 184785 w 197167"/>
                <a:gd name="connsiteY12" fmla="*/ 47625 h 282892"/>
                <a:gd name="connsiteX13" fmla="*/ 149543 w 197167"/>
                <a:gd name="connsiteY13" fmla="*/ 47625 h 282892"/>
                <a:gd name="connsiteX14" fmla="*/ 149543 w 197167"/>
                <a:gd name="connsiteY14" fmla="*/ 11430 h 282892"/>
                <a:gd name="connsiteX15" fmla="*/ 6668 w 197167"/>
                <a:gd name="connsiteY15" fmla="*/ 275273 h 282892"/>
                <a:gd name="connsiteX16" fmla="*/ 6668 w 197167"/>
                <a:gd name="connsiteY16" fmla="*/ 6668 h 282892"/>
                <a:gd name="connsiteX17" fmla="*/ 141923 w 197167"/>
                <a:gd name="connsiteY17" fmla="*/ 6668 h 282892"/>
                <a:gd name="connsiteX18" fmla="*/ 141923 w 197167"/>
                <a:gd name="connsiteY18" fmla="*/ 50483 h 282892"/>
                <a:gd name="connsiteX19" fmla="*/ 145733 w 197167"/>
                <a:gd name="connsiteY19" fmla="*/ 54293 h 282892"/>
                <a:gd name="connsiteX20" fmla="*/ 189548 w 197167"/>
                <a:gd name="connsiteY20" fmla="*/ 54293 h 282892"/>
                <a:gd name="connsiteX21" fmla="*/ 189548 w 197167"/>
                <a:gd name="connsiteY21" fmla="*/ 275273 h 282892"/>
                <a:gd name="connsiteX22" fmla="*/ 6668 w 197167"/>
                <a:gd name="connsiteY22" fmla="*/ 275273 h 28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67" h="282892">
                  <a:moveTo>
                    <a:pt x="195263" y="48578"/>
                  </a:moveTo>
                  <a:lnTo>
                    <a:pt x="147638" y="953"/>
                  </a:lnTo>
                  <a:cubicBezTo>
                    <a:pt x="147638" y="0"/>
                    <a:pt x="146685" y="0"/>
                    <a:pt x="145733" y="0"/>
                  </a:cubicBezTo>
                  <a:lnTo>
                    <a:pt x="3810" y="0"/>
                  </a:lnTo>
                  <a:cubicBezTo>
                    <a:pt x="1905" y="0"/>
                    <a:pt x="0" y="1905"/>
                    <a:pt x="0" y="3810"/>
                  </a:cubicBezTo>
                  <a:lnTo>
                    <a:pt x="0" y="279083"/>
                  </a:lnTo>
                  <a:cubicBezTo>
                    <a:pt x="0" y="280988"/>
                    <a:pt x="1905" y="282893"/>
                    <a:pt x="3810" y="282893"/>
                  </a:cubicBezTo>
                  <a:lnTo>
                    <a:pt x="193358" y="282893"/>
                  </a:lnTo>
                  <a:cubicBezTo>
                    <a:pt x="195263" y="282893"/>
                    <a:pt x="197168" y="280988"/>
                    <a:pt x="197168" y="279083"/>
                  </a:cubicBezTo>
                  <a:lnTo>
                    <a:pt x="197168" y="50483"/>
                  </a:lnTo>
                  <a:cubicBezTo>
                    <a:pt x="196215" y="49530"/>
                    <a:pt x="196215" y="48578"/>
                    <a:pt x="195263" y="48578"/>
                  </a:cubicBezTo>
                  <a:close/>
                  <a:moveTo>
                    <a:pt x="148590" y="11430"/>
                  </a:moveTo>
                  <a:lnTo>
                    <a:pt x="184785" y="47625"/>
                  </a:lnTo>
                  <a:lnTo>
                    <a:pt x="149543" y="47625"/>
                  </a:lnTo>
                  <a:lnTo>
                    <a:pt x="149543" y="11430"/>
                  </a:lnTo>
                  <a:close/>
                  <a:moveTo>
                    <a:pt x="6668" y="275273"/>
                  </a:moveTo>
                  <a:lnTo>
                    <a:pt x="6668" y="6668"/>
                  </a:lnTo>
                  <a:lnTo>
                    <a:pt x="141923" y="6668"/>
                  </a:lnTo>
                  <a:lnTo>
                    <a:pt x="141923" y="50483"/>
                  </a:lnTo>
                  <a:cubicBezTo>
                    <a:pt x="141923" y="52388"/>
                    <a:pt x="143828" y="54293"/>
                    <a:pt x="145733" y="54293"/>
                  </a:cubicBezTo>
                  <a:lnTo>
                    <a:pt x="189548" y="54293"/>
                  </a:lnTo>
                  <a:lnTo>
                    <a:pt x="189548" y="275273"/>
                  </a:lnTo>
                  <a:lnTo>
                    <a:pt x="6668" y="275273"/>
                  </a:ln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BB7AF52-D00A-4296-816F-9C5D121FEAA7}"/>
                </a:ext>
              </a:extLst>
            </p:cNvPr>
            <p:cNvSpPr/>
            <p:nvPr/>
          </p:nvSpPr>
          <p:spPr>
            <a:xfrm>
              <a:off x="317181" y="3566479"/>
              <a:ext cx="114300" cy="6667"/>
            </a:xfrm>
            <a:custGeom>
              <a:avLst/>
              <a:gdLst>
                <a:gd name="connsiteX0" fmla="*/ 0 w 114300"/>
                <a:gd name="connsiteY0" fmla="*/ 0 h 6667"/>
                <a:gd name="connsiteX1" fmla="*/ 114300 w 114300"/>
                <a:gd name="connsiteY1" fmla="*/ 0 h 6667"/>
                <a:gd name="connsiteX2" fmla="*/ 114300 w 114300"/>
                <a:gd name="connsiteY2" fmla="*/ 6668 h 6667"/>
                <a:gd name="connsiteX3" fmla="*/ 0 w 114300"/>
                <a:gd name="connsiteY3" fmla="*/ 6668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6667">
                  <a:moveTo>
                    <a:pt x="0" y="0"/>
                  </a:moveTo>
                  <a:lnTo>
                    <a:pt x="114300" y="0"/>
                  </a:lnTo>
                  <a:lnTo>
                    <a:pt x="114300" y="6668"/>
                  </a:lnTo>
                  <a:lnTo>
                    <a:pt x="0" y="6668"/>
                  </a:ln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46B3EF-D996-4240-B765-FB59965E4851}"/>
                </a:ext>
              </a:extLst>
            </p:cNvPr>
            <p:cNvSpPr/>
            <p:nvPr/>
          </p:nvSpPr>
          <p:spPr>
            <a:xfrm>
              <a:off x="317181" y="3604579"/>
              <a:ext cx="114300" cy="6667"/>
            </a:xfrm>
            <a:custGeom>
              <a:avLst/>
              <a:gdLst>
                <a:gd name="connsiteX0" fmla="*/ 0 w 114300"/>
                <a:gd name="connsiteY0" fmla="*/ 0 h 6667"/>
                <a:gd name="connsiteX1" fmla="*/ 114300 w 114300"/>
                <a:gd name="connsiteY1" fmla="*/ 0 h 6667"/>
                <a:gd name="connsiteX2" fmla="*/ 114300 w 114300"/>
                <a:gd name="connsiteY2" fmla="*/ 6668 h 6667"/>
                <a:gd name="connsiteX3" fmla="*/ 0 w 114300"/>
                <a:gd name="connsiteY3" fmla="*/ 6668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6667">
                  <a:moveTo>
                    <a:pt x="0" y="0"/>
                  </a:moveTo>
                  <a:lnTo>
                    <a:pt x="114300" y="0"/>
                  </a:lnTo>
                  <a:lnTo>
                    <a:pt x="114300" y="6668"/>
                  </a:lnTo>
                  <a:lnTo>
                    <a:pt x="0" y="6668"/>
                  </a:ln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8CE4542-27A1-4241-9326-88361B1F91CC}"/>
                </a:ext>
              </a:extLst>
            </p:cNvPr>
            <p:cNvSpPr/>
            <p:nvPr/>
          </p:nvSpPr>
          <p:spPr>
            <a:xfrm>
              <a:off x="317181" y="3642679"/>
              <a:ext cx="114300" cy="6667"/>
            </a:xfrm>
            <a:custGeom>
              <a:avLst/>
              <a:gdLst>
                <a:gd name="connsiteX0" fmla="*/ 0 w 114300"/>
                <a:gd name="connsiteY0" fmla="*/ 0 h 6667"/>
                <a:gd name="connsiteX1" fmla="*/ 114300 w 114300"/>
                <a:gd name="connsiteY1" fmla="*/ 0 h 6667"/>
                <a:gd name="connsiteX2" fmla="*/ 114300 w 114300"/>
                <a:gd name="connsiteY2" fmla="*/ 6668 h 6667"/>
                <a:gd name="connsiteX3" fmla="*/ 0 w 114300"/>
                <a:gd name="connsiteY3" fmla="*/ 6668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6667">
                  <a:moveTo>
                    <a:pt x="0" y="0"/>
                  </a:moveTo>
                  <a:lnTo>
                    <a:pt x="114300" y="0"/>
                  </a:lnTo>
                  <a:lnTo>
                    <a:pt x="114300" y="6668"/>
                  </a:lnTo>
                  <a:lnTo>
                    <a:pt x="0" y="6668"/>
                  </a:ln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623477-0E7B-4F66-990F-387BFAC1AC89}"/>
                </a:ext>
              </a:extLst>
            </p:cNvPr>
            <p:cNvSpPr/>
            <p:nvPr/>
          </p:nvSpPr>
          <p:spPr>
            <a:xfrm>
              <a:off x="317181" y="3680779"/>
              <a:ext cx="114300" cy="6667"/>
            </a:xfrm>
            <a:custGeom>
              <a:avLst/>
              <a:gdLst>
                <a:gd name="connsiteX0" fmla="*/ 0 w 114300"/>
                <a:gd name="connsiteY0" fmla="*/ 0 h 6667"/>
                <a:gd name="connsiteX1" fmla="*/ 114300 w 114300"/>
                <a:gd name="connsiteY1" fmla="*/ 0 h 6667"/>
                <a:gd name="connsiteX2" fmla="*/ 114300 w 114300"/>
                <a:gd name="connsiteY2" fmla="*/ 6668 h 6667"/>
                <a:gd name="connsiteX3" fmla="*/ 0 w 114300"/>
                <a:gd name="connsiteY3" fmla="*/ 6668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6667">
                  <a:moveTo>
                    <a:pt x="0" y="0"/>
                  </a:moveTo>
                  <a:lnTo>
                    <a:pt x="114300" y="0"/>
                  </a:lnTo>
                  <a:lnTo>
                    <a:pt x="114300" y="6668"/>
                  </a:lnTo>
                  <a:lnTo>
                    <a:pt x="0" y="6668"/>
                  </a:ln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44">
            <a:extLst>
              <a:ext uri="{FF2B5EF4-FFF2-40B4-BE49-F238E27FC236}">
                <a16:creationId xmlns:a16="http://schemas.microsoft.com/office/drawing/2014/main" id="{9195C8F3-C082-4FBA-8ABF-26BC1A59CDF7}"/>
              </a:ext>
            </a:extLst>
          </p:cNvPr>
          <p:cNvGrpSpPr/>
          <p:nvPr/>
        </p:nvGrpSpPr>
        <p:grpSpPr>
          <a:xfrm>
            <a:off x="219444" y="3550975"/>
            <a:ext cx="328612" cy="216217"/>
            <a:chOff x="228600" y="3530185"/>
            <a:chExt cx="328612" cy="216217"/>
          </a:xfrm>
          <a:solidFill>
            <a:srgbClr val="0064FF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BC3063D-2187-4B3B-A221-CC698D813CDF}"/>
                </a:ext>
              </a:extLst>
            </p:cNvPr>
            <p:cNvSpPr/>
            <p:nvPr/>
          </p:nvSpPr>
          <p:spPr>
            <a:xfrm>
              <a:off x="296080" y="3531716"/>
              <a:ext cx="261132" cy="214686"/>
            </a:xfrm>
            <a:custGeom>
              <a:avLst/>
              <a:gdLst>
                <a:gd name="connsiteX0" fmla="*/ 261132 w 261132"/>
                <a:gd name="connsiteY0" fmla="*/ 103244 h 214686"/>
                <a:gd name="connsiteX1" fmla="*/ 210650 w 261132"/>
                <a:gd name="connsiteY1" fmla="*/ 2279 h 214686"/>
                <a:gd name="connsiteX2" fmla="*/ 205887 w 261132"/>
                <a:gd name="connsiteY2" fmla="*/ 374 h 214686"/>
                <a:gd name="connsiteX3" fmla="*/ 168740 w 261132"/>
                <a:gd name="connsiteY3" fmla="*/ 18471 h 214686"/>
                <a:gd name="connsiteX4" fmla="*/ 166835 w 261132"/>
                <a:gd name="connsiteY4" fmla="*/ 20376 h 214686"/>
                <a:gd name="connsiteX5" fmla="*/ 166835 w 261132"/>
                <a:gd name="connsiteY5" fmla="*/ 23234 h 214686"/>
                <a:gd name="connsiteX6" fmla="*/ 216365 w 261132"/>
                <a:gd name="connsiteY6" fmla="*/ 122294 h 214686"/>
                <a:gd name="connsiteX7" fmla="*/ 159215 w 261132"/>
                <a:gd name="connsiteY7" fmla="*/ 164204 h 214686"/>
                <a:gd name="connsiteX8" fmla="*/ 72537 w 261132"/>
                <a:gd name="connsiteY8" fmla="*/ 208019 h 214686"/>
                <a:gd name="connsiteX9" fmla="*/ 61107 w 261132"/>
                <a:gd name="connsiteY9" fmla="*/ 203256 h 214686"/>
                <a:gd name="connsiteX10" fmla="*/ 65870 w 261132"/>
                <a:gd name="connsiteY10" fmla="*/ 189921 h 214686"/>
                <a:gd name="connsiteX11" fmla="*/ 65870 w 261132"/>
                <a:gd name="connsiteY11" fmla="*/ 189921 h 214686"/>
                <a:gd name="connsiteX12" fmla="*/ 112542 w 261132"/>
                <a:gd name="connsiteY12" fmla="*/ 168014 h 214686"/>
                <a:gd name="connsiteX13" fmla="*/ 109685 w 261132"/>
                <a:gd name="connsiteY13" fmla="*/ 162299 h 214686"/>
                <a:gd name="connsiteX14" fmla="*/ 40152 w 261132"/>
                <a:gd name="connsiteY14" fmla="*/ 195636 h 214686"/>
                <a:gd name="connsiteX15" fmla="*/ 33485 w 261132"/>
                <a:gd name="connsiteY15" fmla="*/ 195636 h 214686"/>
                <a:gd name="connsiteX16" fmla="*/ 28722 w 261132"/>
                <a:gd name="connsiteY16" fmla="*/ 190874 h 214686"/>
                <a:gd name="connsiteX17" fmla="*/ 28722 w 261132"/>
                <a:gd name="connsiteY17" fmla="*/ 182301 h 214686"/>
                <a:gd name="connsiteX18" fmla="*/ 32532 w 261132"/>
                <a:gd name="connsiteY18" fmla="*/ 177539 h 214686"/>
                <a:gd name="connsiteX19" fmla="*/ 32532 w 261132"/>
                <a:gd name="connsiteY19" fmla="*/ 177539 h 214686"/>
                <a:gd name="connsiteX20" fmla="*/ 100160 w 261132"/>
                <a:gd name="connsiteY20" fmla="*/ 144201 h 214686"/>
                <a:gd name="connsiteX21" fmla="*/ 97302 w 261132"/>
                <a:gd name="connsiteY21" fmla="*/ 138486 h 214686"/>
                <a:gd name="connsiteX22" fmla="*/ 22055 w 261132"/>
                <a:gd name="connsiteY22" fmla="*/ 174681 h 214686"/>
                <a:gd name="connsiteX23" fmla="*/ 10625 w 261132"/>
                <a:gd name="connsiteY23" fmla="*/ 169919 h 214686"/>
                <a:gd name="connsiteX24" fmla="*/ 15387 w 261132"/>
                <a:gd name="connsiteY24" fmla="*/ 158489 h 214686"/>
                <a:gd name="connsiteX25" fmla="*/ 22055 w 261132"/>
                <a:gd name="connsiteY25" fmla="*/ 155631 h 214686"/>
                <a:gd name="connsiteX26" fmla="*/ 22055 w 261132"/>
                <a:gd name="connsiteY26" fmla="*/ 155631 h 214686"/>
                <a:gd name="connsiteX27" fmla="*/ 83015 w 261132"/>
                <a:gd name="connsiteY27" fmla="*/ 125151 h 214686"/>
                <a:gd name="connsiteX28" fmla="*/ 80157 w 261132"/>
                <a:gd name="connsiteY28" fmla="*/ 119436 h 214686"/>
                <a:gd name="connsiteX29" fmla="*/ 21102 w 261132"/>
                <a:gd name="connsiteY29" fmla="*/ 148964 h 214686"/>
                <a:gd name="connsiteX30" fmla="*/ 21102 w 261132"/>
                <a:gd name="connsiteY30" fmla="*/ 148964 h 214686"/>
                <a:gd name="connsiteX31" fmla="*/ 19197 w 261132"/>
                <a:gd name="connsiteY31" fmla="*/ 149916 h 214686"/>
                <a:gd name="connsiteX32" fmla="*/ 12530 w 261132"/>
                <a:gd name="connsiteY32" fmla="*/ 149916 h 214686"/>
                <a:gd name="connsiteX33" fmla="*/ 7767 w 261132"/>
                <a:gd name="connsiteY33" fmla="*/ 145154 h 214686"/>
                <a:gd name="connsiteX34" fmla="*/ 7767 w 261132"/>
                <a:gd name="connsiteY34" fmla="*/ 138486 h 214686"/>
                <a:gd name="connsiteX35" fmla="*/ 12530 w 261132"/>
                <a:gd name="connsiteY35" fmla="*/ 133724 h 214686"/>
                <a:gd name="connsiteX36" fmla="*/ 46820 w 261132"/>
                <a:gd name="connsiteY36" fmla="*/ 116579 h 214686"/>
                <a:gd name="connsiteX37" fmla="*/ 43962 w 261132"/>
                <a:gd name="connsiteY37" fmla="*/ 110864 h 214686"/>
                <a:gd name="connsiteX38" fmla="*/ 9672 w 261132"/>
                <a:gd name="connsiteY38" fmla="*/ 128009 h 214686"/>
                <a:gd name="connsiteX39" fmla="*/ 1100 w 261132"/>
                <a:gd name="connsiteY39" fmla="*/ 136581 h 214686"/>
                <a:gd name="connsiteX40" fmla="*/ 1100 w 261132"/>
                <a:gd name="connsiteY40" fmla="*/ 148964 h 214686"/>
                <a:gd name="connsiteX41" fmla="*/ 8720 w 261132"/>
                <a:gd name="connsiteY41" fmla="*/ 156584 h 214686"/>
                <a:gd name="connsiteX42" fmla="*/ 4910 w 261132"/>
                <a:gd name="connsiteY42" fmla="*/ 174681 h 214686"/>
                <a:gd name="connsiteX43" fmla="*/ 12530 w 261132"/>
                <a:gd name="connsiteY43" fmla="*/ 180396 h 214686"/>
                <a:gd name="connsiteX44" fmla="*/ 18245 w 261132"/>
                <a:gd name="connsiteY44" fmla="*/ 181349 h 214686"/>
                <a:gd name="connsiteX45" fmla="*/ 21102 w 261132"/>
                <a:gd name="connsiteY45" fmla="*/ 181349 h 214686"/>
                <a:gd name="connsiteX46" fmla="*/ 22055 w 261132"/>
                <a:gd name="connsiteY46" fmla="*/ 192779 h 214686"/>
                <a:gd name="connsiteX47" fmla="*/ 36342 w 261132"/>
                <a:gd name="connsiteY47" fmla="*/ 202304 h 214686"/>
                <a:gd name="connsiteX48" fmla="*/ 43010 w 261132"/>
                <a:gd name="connsiteY48" fmla="*/ 201351 h 214686"/>
                <a:gd name="connsiteX49" fmla="*/ 54440 w 261132"/>
                <a:gd name="connsiteY49" fmla="*/ 195636 h 214686"/>
                <a:gd name="connsiteX50" fmla="*/ 55392 w 261132"/>
                <a:gd name="connsiteY50" fmla="*/ 205161 h 214686"/>
                <a:gd name="connsiteX51" fmla="*/ 69680 w 261132"/>
                <a:gd name="connsiteY51" fmla="*/ 214686 h 214686"/>
                <a:gd name="connsiteX52" fmla="*/ 76347 w 261132"/>
                <a:gd name="connsiteY52" fmla="*/ 213734 h 214686"/>
                <a:gd name="connsiteX53" fmla="*/ 163025 w 261132"/>
                <a:gd name="connsiteY53" fmla="*/ 169919 h 214686"/>
                <a:gd name="connsiteX54" fmla="*/ 223032 w 261132"/>
                <a:gd name="connsiteY54" fmla="*/ 126104 h 214686"/>
                <a:gd name="connsiteX55" fmla="*/ 259227 w 261132"/>
                <a:gd name="connsiteY55" fmla="*/ 108006 h 214686"/>
                <a:gd name="connsiteX56" fmla="*/ 261132 w 261132"/>
                <a:gd name="connsiteY56" fmla="*/ 103244 h 214686"/>
                <a:gd name="connsiteX57" fmla="*/ 222080 w 261132"/>
                <a:gd name="connsiteY57" fmla="*/ 118484 h 214686"/>
                <a:gd name="connsiteX58" fmla="*/ 174455 w 261132"/>
                <a:gd name="connsiteY58" fmla="*/ 23234 h 214686"/>
                <a:gd name="connsiteX59" fmla="*/ 205887 w 261132"/>
                <a:gd name="connsiteY59" fmla="*/ 7994 h 214686"/>
                <a:gd name="connsiteX60" fmla="*/ 253512 w 261132"/>
                <a:gd name="connsiteY60" fmla="*/ 103244 h 214686"/>
                <a:gd name="connsiteX61" fmla="*/ 222080 w 261132"/>
                <a:gd name="connsiteY61" fmla="*/ 118484 h 21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61132" h="214686">
                  <a:moveTo>
                    <a:pt x="261132" y="103244"/>
                  </a:moveTo>
                  <a:lnTo>
                    <a:pt x="210650" y="2279"/>
                  </a:lnTo>
                  <a:cubicBezTo>
                    <a:pt x="209697" y="374"/>
                    <a:pt x="207792" y="-579"/>
                    <a:pt x="205887" y="374"/>
                  </a:cubicBezTo>
                  <a:lnTo>
                    <a:pt x="168740" y="18471"/>
                  </a:lnTo>
                  <a:cubicBezTo>
                    <a:pt x="167787" y="18471"/>
                    <a:pt x="166835" y="19424"/>
                    <a:pt x="166835" y="20376"/>
                  </a:cubicBezTo>
                  <a:cubicBezTo>
                    <a:pt x="166835" y="21329"/>
                    <a:pt x="166835" y="22281"/>
                    <a:pt x="166835" y="23234"/>
                  </a:cubicBezTo>
                  <a:lnTo>
                    <a:pt x="216365" y="122294"/>
                  </a:lnTo>
                  <a:cubicBezTo>
                    <a:pt x="196362" y="144201"/>
                    <a:pt x="159215" y="163251"/>
                    <a:pt x="159215" y="164204"/>
                  </a:cubicBezTo>
                  <a:lnTo>
                    <a:pt x="72537" y="208019"/>
                  </a:lnTo>
                  <a:cubicBezTo>
                    <a:pt x="67775" y="209924"/>
                    <a:pt x="63012" y="208019"/>
                    <a:pt x="61107" y="203256"/>
                  </a:cubicBezTo>
                  <a:cubicBezTo>
                    <a:pt x="59202" y="198494"/>
                    <a:pt x="61107" y="192779"/>
                    <a:pt x="65870" y="189921"/>
                  </a:cubicBezTo>
                  <a:lnTo>
                    <a:pt x="65870" y="189921"/>
                  </a:lnTo>
                  <a:lnTo>
                    <a:pt x="112542" y="168014"/>
                  </a:lnTo>
                  <a:lnTo>
                    <a:pt x="109685" y="162299"/>
                  </a:lnTo>
                  <a:lnTo>
                    <a:pt x="40152" y="195636"/>
                  </a:lnTo>
                  <a:cubicBezTo>
                    <a:pt x="38247" y="196589"/>
                    <a:pt x="35390" y="196589"/>
                    <a:pt x="33485" y="195636"/>
                  </a:cubicBezTo>
                  <a:cubicBezTo>
                    <a:pt x="31580" y="194684"/>
                    <a:pt x="29675" y="192779"/>
                    <a:pt x="28722" y="190874"/>
                  </a:cubicBezTo>
                  <a:cubicBezTo>
                    <a:pt x="27770" y="188016"/>
                    <a:pt x="27770" y="185159"/>
                    <a:pt x="28722" y="182301"/>
                  </a:cubicBezTo>
                  <a:cubicBezTo>
                    <a:pt x="29675" y="179444"/>
                    <a:pt x="31580" y="178491"/>
                    <a:pt x="32532" y="177539"/>
                  </a:cubicBezTo>
                  <a:lnTo>
                    <a:pt x="32532" y="177539"/>
                  </a:lnTo>
                  <a:lnTo>
                    <a:pt x="100160" y="144201"/>
                  </a:lnTo>
                  <a:lnTo>
                    <a:pt x="97302" y="138486"/>
                  </a:lnTo>
                  <a:lnTo>
                    <a:pt x="22055" y="174681"/>
                  </a:lnTo>
                  <a:cubicBezTo>
                    <a:pt x="17292" y="176586"/>
                    <a:pt x="12530" y="174681"/>
                    <a:pt x="10625" y="169919"/>
                  </a:cubicBezTo>
                  <a:cubicBezTo>
                    <a:pt x="8720" y="165156"/>
                    <a:pt x="10625" y="160394"/>
                    <a:pt x="15387" y="158489"/>
                  </a:cubicBezTo>
                  <a:lnTo>
                    <a:pt x="22055" y="155631"/>
                  </a:lnTo>
                  <a:cubicBezTo>
                    <a:pt x="22055" y="155631"/>
                    <a:pt x="22055" y="155631"/>
                    <a:pt x="22055" y="155631"/>
                  </a:cubicBezTo>
                  <a:lnTo>
                    <a:pt x="83015" y="125151"/>
                  </a:lnTo>
                  <a:lnTo>
                    <a:pt x="80157" y="119436"/>
                  </a:lnTo>
                  <a:lnTo>
                    <a:pt x="21102" y="148964"/>
                  </a:lnTo>
                  <a:lnTo>
                    <a:pt x="21102" y="148964"/>
                  </a:lnTo>
                  <a:lnTo>
                    <a:pt x="19197" y="149916"/>
                  </a:lnTo>
                  <a:cubicBezTo>
                    <a:pt x="17292" y="150869"/>
                    <a:pt x="14435" y="150869"/>
                    <a:pt x="12530" y="149916"/>
                  </a:cubicBezTo>
                  <a:cubicBezTo>
                    <a:pt x="10625" y="148964"/>
                    <a:pt x="8720" y="147059"/>
                    <a:pt x="7767" y="145154"/>
                  </a:cubicBezTo>
                  <a:cubicBezTo>
                    <a:pt x="6815" y="143249"/>
                    <a:pt x="6815" y="140391"/>
                    <a:pt x="7767" y="138486"/>
                  </a:cubicBezTo>
                  <a:cubicBezTo>
                    <a:pt x="8720" y="136581"/>
                    <a:pt x="10625" y="134676"/>
                    <a:pt x="12530" y="133724"/>
                  </a:cubicBezTo>
                  <a:lnTo>
                    <a:pt x="46820" y="116579"/>
                  </a:lnTo>
                  <a:lnTo>
                    <a:pt x="43962" y="110864"/>
                  </a:lnTo>
                  <a:lnTo>
                    <a:pt x="9672" y="128009"/>
                  </a:lnTo>
                  <a:cubicBezTo>
                    <a:pt x="5862" y="129914"/>
                    <a:pt x="3005" y="132771"/>
                    <a:pt x="1100" y="136581"/>
                  </a:cubicBezTo>
                  <a:cubicBezTo>
                    <a:pt x="-805" y="140391"/>
                    <a:pt x="147" y="145154"/>
                    <a:pt x="1100" y="148964"/>
                  </a:cubicBezTo>
                  <a:cubicBezTo>
                    <a:pt x="3005" y="152774"/>
                    <a:pt x="4910" y="154679"/>
                    <a:pt x="8720" y="156584"/>
                  </a:cubicBezTo>
                  <a:cubicBezTo>
                    <a:pt x="3957" y="161346"/>
                    <a:pt x="2052" y="168014"/>
                    <a:pt x="4910" y="174681"/>
                  </a:cubicBezTo>
                  <a:cubicBezTo>
                    <a:pt x="4910" y="176586"/>
                    <a:pt x="8720" y="179444"/>
                    <a:pt x="12530" y="180396"/>
                  </a:cubicBezTo>
                  <a:cubicBezTo>
                    <a:pt x="14435" y="181349"/>
                    <a:pt x="16340" y="181349"/>
                    <a:pt x="18245" y="181349"/>
                  </a:cubicBezTo>
                  <a:cubicBezTo>
                    <a:pt x="19197" y="181349"/>
                    <a:pt x="20150" y="181349"/>
                    <a:pt x="21102" y="181349"/>
                  </a:cubicBezTo>
                  <a:cubicBezTo>
                    <a:pt x="20150" y="185159"/>
                    <a:pt x="20150" y="189921"/>
                    <a:pt x="22055" y="192779"/>
                  </a:cubicBezTo>
                  <a:cubicBezTo>
                    <a:pt x="24912" y="198494"/>
                    <a:pt x="30627" y="202304"/>
                    <a:pt x="36342" y="202304"/>
                  </a:cubicBezTo>
                  <a:cubicBezTo>
                    <a:pt x="38247" y="202304"/>
                    <a:pt x="41105" y="202304"/>
                    <a:pt x="43010" y="201351"/>
                  </a:cubicBezTo>
                  <a:lnTo>
                    <a:pt x="54440" y="195636"/>
                  </a:lnTo>
                  <a:cubicBezTo>
                    <a:pt x="53487" y="198494"/>
                    <a:pt x="53487" y="202304"/>
                    <a:pt x="55392" y="205161"/>
                  </a:cubicBezTo>
                  <a:cubicBezTo>
                    <a:pt x="58250" y="210876"/>
                    <a:pt x="63965" y="214686"/>
                    <a:pt x="69680" y="214686"/>
                  </a:cubicBezTo>
                  <a:cubicBezTo>
                    <a:pt x="71585" y="214686"/>
                    <a:pt x="74442" y="214686"/>
                    <a:pt x="76347" y="213734"/>
                  </a:cubicBezTo>
                  <a:lnTo>
                    <a:pt x="163025" y="169919"/>
                  </a:lnTo>
                  <a:cubicBezTo>
                    <a:pt x="164930" y="168966"/>
                    <a:pt x="203030" y="148964"/>
                    <a:pt x="223032" y="126104"/>
                  </a:cubicBezTo>
                  <a:lnTo>
                    <a:pt x="259227" y="108006"/>
                  </a:lnTo>
                  <a:cubicBezTo>
                    <a:pt x="261132" y="107054"/>
                    <a:pt x="261132" y="104196"/>
                    <a:pt x="261132" y="103244"/>
                  </a:cubicBezTo>
                  <a:close/>
                  <a:moveTo>
                    <a:pt x="222080" y="118484"/>
                  </a:moveTo>
                  <a:lnTo>
                    <a:pt x="174455" y="23234"/>
                  </a:lnTo>
                  <a:lnTo>
                    <a:pt x="205887" y="7994"/>
                  </a:lnTo>
                  <a:lnTo>
                    <a:pt x="253512" y="103244"/>
                  </a:lnTo>
                  <a:lnTo>
                    <a:pt x="222080" y="118484"/>
                  </a:ln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BA631-499E-42A7-9DEE-1CD6D265E67C}"/>
                </a:ext>
              </a:extLst>
            </p:cNvPr>
            <p:cNvSpPr/>
            <p:nvPr/>
          </p:nvSpPr>
          <p:spPr>
            <a:xfrm>
              <a:off x="228600" y="3530185"/>
              <a:ext cx="225742" cy="126682"/>
            </a:xfrm>
            <a:custGeom>
              <a:avLst/>
              <a:gdLst>
                <a:gd name="connsiteX0" fmla="*/ 110490 w 225742"/>
                <a:gd name="connsiteY0" fmla="*/ 24765 h 126682"/>
                <a:gd name="connsiteX1" fmla="*/ 114300 w 225742"/>
                <a:gd name="connsiteY1" fmla="*/ 22860 h 126682"/>
                <a:gd name="connsiteX2" fmla="*/ 138113 w 225742"/>
                <a:gd name="connsiteY2" fmla="*/ 20955 h 126682"/>
                <a:gd name="connsiteX3" fmla="*/ 218123 w 225742"/>
                <a:gd name="connsiteY3" fmla="*/ 49530 h 126682"/>
                <a:gd name="connsiteX4" fmla="*/ 211455 w 225742"/>
                <a:gd name="connsiteY4" fmla="*/ 62865 h 126682"/>
                <a:gd name="connsiteX5" fmla="*/ 192405 w 225742"/>
                <a:gd name="connsiteY5" fmla="*/ 62865 h 126682"/>
                <a:gd name="connsiteX6" fmla="*/ 189548 w 225742"/>
                <a:gd name="connsiteY6" fmla="*/ 61913 h 126682"/>
                <a:gd name="connsiteX7" fmla="*/ 156210 w 225742"/>
                <a:gd name="connsiteY7" fmla="*/ 51435 h 126682"/>
                <a:gd name="connsiteX8" fmla="*/ 153353 w 225742"/>
                <a:gd name="connsiteY8" fmla="*/ 51435 h 126682"/>
                <a:gd name="connsiteX9" fmla="*/ 151448 w 225742"/>
                <a:gd name="connsiteY9" fmla="*/ 53340 h 126682"/>
                <a:gd name="connsiteX10" fmla="*/ 148590 w 225742"/>
                <a:gd name="connsiteY10" fmla="*/ 62865 h 126682"/>
                <a:gd name="connsiteX11" fmla="*/ 124778 w 225742"/>
                <a:gd name="connsiteY11" fmla="*/ 83820 h 126682"/>
                <a:gd name="connsiteX12" fmla="*/ 92393 w 225742"/>
                <a:gd name="connsiteY12" fmla="*/ 81915 h 126682"/>
                <a:gd name="connsiteX13" fmla="*/ 89535 w 225742"/>
                <a:gd name="connsiteY13" fmla="*/ 88583 h 126682"/>
                <a:gd name="connsiteX14" fmla="*/ 110490 w 225742"/>
                <a:gd name="connsiteY14" fmla="*/ 93345 h 126682"/>
                <a:gd name="connsiteX15" fmla="*/ 154305 w 225742"/>
                <a:gd name="connsiteY15" fmla="*/ 65723 h 126682"/>
                <a:gd name="connsiteX16" fmla="*/ 157163 w 225742"/>
                <a:gd name="connsiteY16" fmla="*/ 59055 h 126682"/>
                <a:gd name="connsiteX17" fmla="*/ 187643 w 225742"/>
                <a:gd name="connsiteY17" fmla="*/ 68580 h 126682"/>
                <a:gd name="connsiteX18" fmla="*/ 190500 w 225742"/>
                <a:gd name="connsiteY18" fmla="*/ 69533 h 126682"/>
                <a:gd name="connsiteX19" fmla="*/ 215265 w 225742"/>
                <a:gd name="connsiteY19" fmla="*/ 68580 h 126682"/>
                <a:gd name="connsiteX20" fmla="*/ 225743 w 225742"/>
                <a:gd name="connsiteY20" fmla="*/ 47625 h 126682"/>
                <a:gd name="connsiteX21" fmla="*/ 223838 w 225742"/>
                <a:gd name="connsiteY21" fmla="*/ 43815 h 126682"/>
                <a:gd name="connsiteX22" fmla="*/ 141923 w 225742"/>
                <a:gd name="connsiteY22" fmla="*/ 14288 h 126682"/>
                <a:gd name="connsiteX23" fmla="*/ 112395 w 225742"/>
                <a:gd name="connsiteY23" fmla="*/ 17145 h 126682"/>
                <a:gd name="connsiteX24" fmla="*/ 110490 w 225742"/>
                <a:gd name="connsiteY24" fmla="*/ 18098 h 126682"/>
                <a:gd name="connsiteX25" fmla="*/ 85725 w 225742"/>
                <a:gd name="connsiteY25" fmla="*/ 14288 h 126682"/>
                <a:gd name="connsiteX26" fmla="*/ 82868 w 225742"/>
                <a:gd name="connsiteY26" fmla="*/ 14288 h 126682"/>
                <a:gd name="connsiteX27" fmla="*/ 43815 w 225742"/>
                <a:gd name="connsiteY27" fmla="*/ 0 h 126682"/>
                <a:gd name="connsiteX28" fmla="*/ 40958 w 225742"/>
                <a:gd name="connsiteY28" fmla="*/ 0 h 126682"/>
                <a:gd name="connsiteX29" fmla="*/ 39053 w 225742"/>
                <a:gd name="connsiteY29" fmla="*/ 1905 h 126682"/>
                <a:gd name="connsiteX30" fmla="*/ 0 w 225742"/>
                <a:gd name="connsiteY30" fmla="*/ 107633 h 126682"/>
                <a:gd name="connsiteX31" fmla="*/ 0 w 225742"/>
                <a:gd name="connsiteY31" fmla="*/ 110490 h 126682"/>
                <a:gd name="connsiteX32" fmla="*/ 1905 w 225742"/>
                <a:gd name="connsiteY32" fmla="*/ 112395 h 126682"/>
                <a:gd name="connsiteX33" fmla="*/ 40958 w 225742"/>
                <a:gd name="connsiteY33" fmla="*/ 126683 h 126682"/>
                <a:gd name="connsiteX34" fmla="*/ 41910 w 225742"/>
                <a:gd name="connsiteY34" fmla="*/ 126683 h 126682"/>
                <a:gd name="connsiteX35" fmla="*/ 44768 w 225742"/>
                <a:gd name="connsiteY35" fmla="*/ 124778 h 126682"/>
                <a:gd name="connsiteX36" fmla="*/ 82868 w 225742"/>
                <a:gd name="connsiteY36" fmla="*/ 21908 h 126682"/>
                <a:gd name="connsiteX37" fmla="*/ 110490 w 225742"/>
                <a:gd name="connsiteY37" fmla="*/ 24765 h 126682"/>
                <a:gd name="connsiteX38" fmla="*/ 40005 w 225742"/>
                <a:gd name="connsiteY38" fmla="*/ 119063 h 126682"/>
                <a:gd name="connsiteX39" fmla="*/ 7620 w 225742"/>
                <a:gd name="connsiteY39" fmla="*/ 106680 h 126682"/>
                <a:gd name="connsiteX40" fmla="*/ 44768 w 225742"/>
                <a:gd name="connsiteY40" fmla="*/ 7620 h 126682"/>
                <a:gd name="connsiteX41" fmla="*/ 77153 w 225742"/>
                <a:gd name="connsiteY41" fmla="*/ 20003 h 126682"/>
                <a:gd name="connsiteX42" fmla="*/ 40005 w 225742"/>
                <a:gd name="connsiteY42" fmla="*/ 11906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5742" h="126682">
                  <a:moveTo>
                    <a:pt x="110490" y="24765"/>
                  </a:moveTo>
                  <a:cubicBezTo>
                    <a:pt x="111443" y="24765"/>
                    <a:pt x="112395" y="23813"/>
                    <a:pt x="114300" y="22860"/>
                  </a:cubicBezTo>
                  <a:cubicBezTo>
                    <a:pt x="119063" y="20955"/>
                    <a:pt x="126683" y="16193"/>
                    <a:pt x="138113" y="20955"/>
                  </a:cubicBezTo>
                  <a:cubicBezTo>
                    <a:pt x="151448" y="25718"/>
                    <a:pt x="205740" y="44768"/>
                    <a:pt x="218123" y="49530"/>
                  </a:cubicBezTo>
                  <a:cubicBezTo>
                    <a:pt x="217170" y="56198"/>
                    <a:pt x="215265" y="60960"/>
                    <a:pt x="211455" y="62865"/>
                  </a:cubicBezTo>
                  <a:cubicBezTo>
                    <a:pt x="205740" y="66675"/>
                    <a:pt x="198120" y="63818"/>
                    <a:pt x="192405" y="62865"/>
                  </a:cubicBezTo>
                  <a:cubicBezTo>
                    <a:pt x="191453" y="62865"/>
                    <a:pt x="190500" y="61913"/>
                    <a:pt x="189548" y="61913"/>
                  </a:cubicBezTo>
                  <a:cubicBezTo>
                    <a:pt x="182880" y="60008"/>
                    <a:pt x="157163" y="51435"/>
                    <a:pt x="156210" y="51435"/>
                  </a:cubicBezTo>
                  <a:cubicBezTo>
                    <a:pt x="155258" y="51435"/>
                    <a:pt x="154305" y="51435"/>
                    <a:pt x="153353" y="51435"/>
                  </a:cubicBezTo>
                  <a:cubicBezTo>
                    <a:pt x="152400" y="51435"/>
                    <a:pt x="151448" y="52388"/>
                    <a:pt x="151448" y="53340"/>
                  </a:cubicBezTo>
                  <a:cubicBezTo>
                    <a:pt x="150495" y="56198"/>
                    <a:pt x="149543" y="60008"/>
                    <a:pt x="148590" y="62865"/>
                  </a:cubicBezTo>
                  <a:cubicBezTo>
                    <a:pt x="143828" y="73343"/>
                    <a:pt x="135255" y="80963"/>
                    <a:pt x="124778" y="83820"/>
                  </a:cubicBezTo>
                  <a:cubicBezTo>
                    <a:pt x="114300" y="87630"/>
                    <a:pt x="102870" y="86678"/>
                    <a:pt x="92393" y="81915"/>
                  </a:cubicBezTo>
                  <a:lnTo>
                    <a:pt x="89535" y="88583"/>
                  </a:lnTo>
                  <a:cubicBezTo>
                    <a:pt x="96203" y="91440"/>
                    <a:pt x="103823" y="93345"/>
                    <a:pt x="110490" y="93345"/>
                  </a:cubicBezTo>
                  <a:cubicBezTo>
                    <a:pt x="128588" y="93345"/>
                    <a:pt x="145733" y="82868"/>
                    <a:pt x="154305" y="65723"/>
                  </a:cubicBezTo>
                  <a:cubicBezTo>
                    <a:pt x="155258" y="63818"/>
                    <a:pt x="156210" y="60960"/>
                    <a:pt x="157163" y="59055"/>
                  </a:cubicBezTo>
                  <a:cubicBezTo>
                    <a:pt x="164783" y="61913"/>
                    <a:pt x="181928" y="66675"/>
                    <a:pt x="187643" y="68580"/>
                  </a:cubicBezTo>
                  <a:cubicBezTo>
                    <a:pt x="188595" y="68580"/>
                    <a:pt x="189548" y="68580"/>
                    <a:pt x="190500" y="69533"/>
                  </a:cubicBezTo>
                  <a:cubicBezTo>
                    <a:pt x="196215" y="71438"/>
                    <a:pt x="206693" y="74295"/>
                    <a:pt x="215265" y="68580"/>
                  </a:cubicBezTo>
                  <a:cubicBezTo>
                    <a:pt x="220980" y="64770"/>
                    <a:pt x="224790" y="58103"/>
                    <a:pt x="225743" y="47625"/>
                  </a:cubicBezTo>
                  <a:cubicBezTo>
                    <a:pt x="225743" y="45720"/>
                    <a:pt x="224790" y="44768"/>
                    <a:pt x="223838" y="43815"/>
                  </a:cubicBezTo>
                  <a:cubicBezTo>
                    <a:pt x="223838" y="43815"/>
                    <a:pt x="157163" y="20003"/>
                    <a:pt x="141923" y="14288"/>
                  </a:cubicBezTo>
                  <a:cubicBezTo>
                    <a:pt x="127635" y="9525"/>
                    <a:pt x="118110" y="14288"/>
                    <a:pt x="112395" y="17145"/>
                  </a:cubicBezTo>
                  <a:cubicBezTo>
                    <a:pt x="111443" y="18098"/>
                    <a:pt x="110490" y="18098"/>
                    <a:pt x="110490" y="18098"/>
                  </a:cubicBezTo>
                  <a:cubicBezTo>
                    <a:pt x="102870" y="20955"/>
                    <a:pt x="95250" y="18098"/>
                    <a:pt x="85725" y="14288"/>
                  </a:cubicBezTo>
                  <a:lnTo>
                    <a:pt x="82868" y="14288"/>
                  </a:lnTo>
                  <a:lnTo>
                    <a:pt x="43815" y="0"/>
                  </a:lnTo>
                  <a:cubicBezTo>
                    <a:pt x="42863" y="0"/>
                    <a:pt x="41910" y="0"/>
                    <a:pt x="40958" y="0"/>
                  </a:cubicBezTo>
                  <a:cubicBezTo>
                    <a:pt x="40005" y="0"/>
                    <a:pt x="39053" y="953"/>
                    <a:pt x="39053" y="1905"/>
                  </a:cubicBezTo>
                  <a:lnTo>
                    <a:pt x="0" y="107633"/>
                  </a:lnTo>
                  <a:cubicBezTo>
                    <a:pt x="0" y="108585"/>
                    <a:pt x="0" y="109538"/>
                    <a:pt x="0" y="110490"/>
                  </a:cubicBezTo>
                  <a:cubicBezTo>
                    <a:pt x="0" y="111443"/>
                    <a:pt x="953" y="112395"/>
                    <a:pt x="1905" y="112395"/>
                  </a:cubicBezTo>
                  <a:lnTo>
                    <a:pt x="40958" y="126683"/>
                  </a:lnTo>
                  <a:cubicBezTo>
                    <a:pt x="40958" y="126683"/>
                    <a:pt x="41910" y="126683"/>
                    <a:pt x="41910" y="126683"/>
                  </a:cubicBezTo>
                  <a:cubicBezTo>
                    <a:pt x="42863" y="126683"/>
                    <a:pt x="44768" y="125730"/>
                    <a:pt x="44768" y="124778"/>
                  </a:cubicBezTo>
                  <a:lnTo>
                    <a:pt x="82868" y="21908"/>
                  </a:lnTo>
                  <a:cubicBezTo>
                    <a:pt x="92393" y="25718"/>
                    <a:pt x="100965" y="28575"/>
                    <a:pt x="110490" y="24765"/>
                  </a:cubicBezTo>
                  <a:close/>
                  <a:moveTo>
                    <a:pt x="40005" y="119063"/>
                  </a:moveTo>
                  <a:lnTo>
                    <a:pt x="7620" y="106680"/>
                  </a:lnTo>
                  <a:lnTo>
                    <a:pt x="44768" y="7620"/>
                  </a:lnTo>
                  <a:lnTo>
                    <a:pt x="77153" y="20003"/>
                  </a:lnTo>
                  <a:lnTo>
                    <a:pt x="40005" y="119063"/>
                  </a:ln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Graphic 49">
            <a:extLst>
              <a:ext uri="{FF2B5EF4-FFF2-40B4-BE49-F238E27FC236}">
                <a16:creationId xmlns:a16="http://schemas.microsoft.com/office/drawing/2014/main" id="{6C779945-E04E-42BE-B349-5F31597F145A}"/>
              </a:ext>
            </a:extLst>
          </p:cNvPr>
          <p:cNvGrpSpPr/>
          <p:nvPr/>
        </p:nvGrpSpPr>
        <p:grpSpPr>
          <a:xfrm>
            <a:off x="237542" y="3009575"/>
            <a:ext cx="292417" cy="280034"/>
            <a:chOff x="249554" y="2968453"/>
            <a:chExt cx="292417" cy="280034"/>
          </a:xfrm>
          <a:solidFill>
            <a:srgbClr val="0064FF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65F7003-88DC-4AF6-A6A5-8C762232D3BE}"/>
                </a:ext>
              </a:extLst>
            </p:cNvPr>
            <p:cNvSpPr/>
            <p:nvPr/>
          </p:nvSpPr>
          <p:spPr>
            <a:xfrm>
              <a:off x="249554" y="3105851"/>
              <a:ext cx="292417" cy="142636"/>
            </a:xfrm>
            <a:custGeom>
              <a:avLst/>
              <a:gdLst>
                <a:gd name="connsiteX0" fmla="*/ 285750 w 292417"/>
                <a:gd name="connsiteY0" fmla="*/ 6429 h 142636"/>
                <a:gd name="connsiteX1" fmla="*/ 253365 w 292417"/>
                <a:gd name="connsiteY1" fmla="*/ 6429 h 142636"/>
                <a:gd name="connsiteX2" fmla="*/ 217170 w 292417"/>
                <a:gd name="connsiteY2" fmla="*/ 42624 h 142636"/>
                <a:gd name="connsiteX3" fmla="*/ 204788 w 292417"/>
                <a:gd name="connsiteY3" fmla="*/ 50244 h 142636"/>
                <a:gd name="connsiteX4" fmla="*/ 181928 w 292417"/>
                <a:gd name="connsiteY4" fmla="*/ 32147 h 142636"/>
                <a:gd name="connsiteX5" fmla="*/ 121920 w 292417"/>
                <a:gd name="connsiteY5" fmla="*/ 32147 h 142636"/>
                <a:gd name="connsiteX6" fmla="*/ 45720 w 292417"/>
                <a:gd name="connsiteY6" fmla="*/ 26432 h 142636"/>
                <a:gd name="connsiteX7" fmla="*/ 45720 w 292417"/>
                <a:gd name="connsiteY7" fmla="*/ 10239 h 142636"/>
                <a:gd name="connsiteX8" fmla="*/ 41910 w 292417"/>
                <a:gd name="connsiteY8" fmla="*/ 6429 h 142636"/>
                <a:gd name="connsiteX9" fmla="*/ 3810 w 292417"/>
                <a:gd name="connsiteY9" fmla="*/ 6429 h 142636"/>
                <a:gd name="connsiteX10" fmla="*/ 0 w 292417"/>
                <a:gd name="connsiteY10" fmla="*/ 10239 h 142636"/>
                <a:gd name="connsiteX11" fmla="*/ 0 w 292417"/>
                <a:gd name="connsiteY11" fmla="*/ 138827 h 142636"/>
                <a:gd name="connsiteX12" fmla="*/ 3810 w 292417"/>
                <a:gd name="connsiteY12" fmla="*/ 142637 h 142636"/>
                <a:gd name="connsiteX13" fmla="*/ 42863 w 292417"/>
                <a:gd name="connsiteY13" fmla="*/ 142637 h 142636"/>
                <a:gd name="connsiteX14" fmla="*/ 46673 w 292417"/>
                <a:gd name="connsiteY14" fmla="*/ 138827 h 142636"/>
                <a:gd name="connsiteX15" fmla="*/ 46673 w 292417"/>
                <a:gd name="connsiteY15" fmla="*/ 122634 h 142636"/>
                <a:gd name="connsiteX16" fmla="*/ 180023 w 292417"/>
                <a:gd name="connsiteY16" fmla="*/ 123587 h 142636"/>
                <a:gd name="connsiteX17" fmla="*/ 180023 w 292417"/>
                <a:gd name="connsiteY17" fmla="*/ 123587 h 142636"/>
                <a:gd name="connsiteX18" fmla="*/ 181928 w 292417"/>
                <a:gd name="connsiteY18" fmla="*/ 122634 h 142636"/>
                <a:gd name="connsiteX19" fmla="*/ 242888 w 292417"/>
                <a:gd name="connsiteY19" fmla="*/ 82629 h 142636"/>
                <a:gd name="connsiteX20" fmla="*/ 285750 w 292417"/>
                <a:gd name="connsiteY20" fmla="*/ 39767 h 142636"/>
                <a:gd name="connsiteX21" fmla="*/ 292418 w 292417"/>
                <a:gd name="connsiteY21" fmla="*/ 23574 h 142636"/>
                <a:gd name="connsiteX22" fmla="*/ 285750 w 292417"/>
                <a:gd name="connsiteY22" fmla="*/ 6429 h 142636"/>
                <a:gd name="connsiteX23" fmla="*/ 39053 w 292417"/>
                <a:gd name="connsiteY23" fmla="*/ 135017 h 142636"/>
                <a:gd name="connsiteX24" fmla="*/ 6668 w 292417"/>
                <a:gd name="connsiteY24" fmla="*/ 135017 h 142636"/>
                <a:gd name="connsiteX25" fmla="*/ 6668 w 292417"/>
                <a:gd name="connsiteY25" fmla="*/ 14049 h 142636"/>
                <a:gd name="connsiteX26" fmla="*/ 39053 w 292417"/>
                <a:gd name="connsiteY26" fmla="*/ 14049 h 142636"/>
                <a:gd name="connsiteX27" fmla="*/ 39053 w 292417"/>
                <a:gd name="connsiteY27" fmla="*/ 135017 h 142636"/>
                <a:gd name="connsiteX28" fmla="*/ 280988 w 292417"/>
                <a:gd name="connsiteY28" fmla="*/ 34052 h 142636"/>
                <a:gd name="connsiteX29" fmla="*/ 238125 w 292417"/>
                <a:gd name="connsiteY29" fmla="*/ 76914 h 142636"/>
                <a:gd name="connsiteX30" fmla="*/ 179070 w 292417"/>
                <a:gd name="connsiteY30" fmla="*/ 115967 h 142636"/>
                <a:gd name="connsiteX31" fmla="*/ 46673 w 292417"/>
                <a:gd name="connsiteY31" fmla="*/ 115967 h 142636"/>
                <a:gd name="connsiteX32" fmla="*/ 46673 w 292417"/>
                <a:gd name="connsiteY32" fmla="*/ 34052 h 142636"/>
                <a:gd name="connsiteX33" fmla="*/ 120015 w 292417"/>
                <a:gd name="connsiteY33" fmla="*/ 38814 h 142636"/>
                <a:gd name="connsiteX34" fmla="*/ 121920 w 292417"/>
                <a:gd name="connsiteY34" fmla="*/ 39767 h 142636"/>
                <a:gd name="connsiteX35" fmla="*/ 182880 w 292417"/>
                <a:gd name="connsiteY35" fmla="*/ 39767 h 142636"/>
                <a:gd name="connsiteX36" fmla="*/ 199073 w 292417"/>
                <a:gd name="connsiteY36" fmla="*/ 55959 h 142636"/>
                <a:gd name="connsiteX37" fmla="*/ 182880 w 292417"/>
                <a:gd name="connsiteY37" fmla="*/ 72152 h 142636"/>
                <a:gd name="connsiteX38" fmla="*/ 123825 w 292417"/>
                <a:gd name="connsiteY38" fmla="*/ 72152 h 142636"/>
                <a:gd name="connsiteX39" fmla="*/ 123825 w 292417"/>
                <a:gd name="connsiteY39" fmla="*/ 78819 h 142636"/>
                <a:gd name="connsiteX40" fmla="*/ 182880 w 292417"/>
                <a:gd name="connsiteY40" fmla="*/ 78819 h 142636"/>
                <a:gd name="connsiteX41" fmla="*/ 205740 w 292417"/>
                <a:gd name="connsiteY41" fmla="*/ 58817 h 142636"/>
                <a:gd name="connsiteX42" fmla="*/ 222885 w 292417"/>
                <a:gd name="connsiteY42" fmla="*/ 48339 h 142636"/>
                <a:gd name="connsiteX43" fmla="*/ 260033 w 292417"/>
                <a:gd name="connsiteY43" fmla="*/ 11192 h 142636"/>
                <a:gd name="connsiteX44" fmla="*/ 282893 w 292417"/>
                <a:gd name="connsiteY44" fmla="*/ 11192 h 142636"/>
                <a:gd name="connsiteX45" fmla="*/ 287655 w 292417"/>
                <a:gd name="connsiteY45" fmla="*/ 22622 h 142636"/>
                <a:gd name="connsiteX46" fmla="*/ 280988 w 292417"/>
                <a:gd name="connsiteY46" fmla="*/ 34052 h 14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92417" h="142636">
                  <a:moveTo>
                    <a:pt x="285750" y="6429"/>
                  </a:moveTo>
                  <a:cubicBezTo>
                    <a:pt x="277178" y="-2143"/>
                    <a:pt x="261938" y="-2143"/>
                    <a:pt x="253365" y="6429"/>
                  </a:cubicBezTo>
                  <a:lnTo>
                    <a:pt x="217170" y="42624"/>
                  </a:lnTo>
                  <a:lnTo>
                    <a:pt x="204788" y="50244"/>
                  </a:lnTo>
                  <a:cubicBezTo>
                    <a:pt x="202883" y="39767"/>
                    <a:pt x="193358" y="32147"/>
                    <a:pt x="181928" y="32147"/>
                  </a:cubicBezTo>
                  <a:lnTo>
                    <a:pt x="121920" y="32147"/>
                  </a:lnTo>
                  <a:cubicBezTo>
                    <a:pt x="100013" y="17859"/>
                    <a:pt x="70485" y="15954"/>
                    <a:pt x="45720" y="26432"/>
                  </a:cubicBezTo>
                  <a:lnTo>
                    <a:pt x="45720" y="10239"/>
                  </a:lnTo>
                  <a:cubicBezTo>
                    <a:pt x="45720" y="8334"/>
                    <a:pt x="43815" y="6429"/>
                    <a:pt x="41910" y="6429"/>
                  </a:cubicBezTo>
                  <a:lnTo>
                    <a:pt x="3810" y="6429"/>
                  </a:lnTo>
                  <a:cubicBezTo>
                    <a:pt x="1905" y="6429"/>
                    <a:pt x="0" y="8334"/>
                    <a:pt x="0" y="10239"/>
                  </a:cubicBezTo>
                  <a:lnTo>
                    <a:pt x="0" y="138827"/>
                  </a:lnTo>
                  <a:cubicBezTo>
                    <a:pt x="0" y="140732"/>
                    <a:pt x="1905" y="142637"/>
                    <a:pt x="3810" y="142637"/>
                  </a:cubicBezTo>
                  <a:lnTo>
                    <a:pt x="42863" y="142637"/>
                  </a:lnTo>
                  <a:cubicBezTo>
                    <a:pt x="44768" y="142637"/>
                    <a:pt x="46673" y="140732"/>
                    <a:pt x="46673" y="138827"/>
                  </a:cubicBezTo>
                  <a:lnTo>
                    <a:pt x="46673" y="122634"/>
                  </a:lnTo>
                  <a:lnTo>
                    <a:pt x="180023" y="123587"/>
                  </a:lnTo>
                  <a:cubicBezTo>
                    <a:pt x="180023" y="123587"/>
                    <a:pt x="180023" y="123587"/>
                    <a:pt x="180023" y="123587"/>
                  </a:cubicBezTo>
                  <a:cubicBezTo>
                    <a:pt x="180975" y="123587"/>
                    <a:pt x="180975" y="123587"/>
                    <a:pt x="181928" y="122634"/>
                  </a:cubicBezTo>
                  <a:lnTo>
                    <a:pt x="242888" y="82629"/>
                  </a:lnTo>
                  <a:lnTo>
                    <a:pt x="285750" y="39767"/>
                  </a:lnTo>
                  <a:cubicBezTo>
                    <a:pt x="290513" y="35004"/>
                    <a:pt x="292418" y="29289"/>
                    <a:pt x="292418" y="23574"/>
                  </a:cubicBezTo>
                  <a:cubicBezTo>
                    <a:pt x="292418" y="16907"/>
                    <a:pt x="290513" y="11192"/>
                    <a:pt x="285750" y="6429"/>
                  </a:cubicBezTo>
                  <a:close/>
                  <a:moveTo>
                    <a:pt x="39053" y="135017"/>
                  </a:moveTo>
                  <a:lnTo>
                    <a:pt x="6668" y="135017"/>
                  </a:lnTo>
                  <a:lnTo>
                    <a:pt x="6668" y="14049"/>
                  </a:lnTo>
                  <a:lnTo>
                    <a:pt x="39053" y="14049"/>
                  </a:lnTo>
                  <a:lnTo>
                    <a:pt x="39053" y="135017"/>
                  </a:lnTo>
                  <a:close/>
                  <a:moveTo>
                    <a:pt x="280988" y="34052"/>
                  </a:moveTo>
                  <a:lnTo>
                    <a:pt x="238125" y="76914"/>
                  </a:lnTo>
                  <a:lnTo>
                    <a:pt x="179070" y="115967"/>
                  </a:lnTo>
                  <a:lnTo>
                    <a:pt x="46673" y="115967"/>
                  </a:lnTo>
                  <a:lnTo>
                    <a:pt x="46673" y="34052"/>
                  </a:lnTo>
                  <a:cubicBezTo>
                    <a:pt x="69533" y="22622"/>
                    <a:pt x="98108" y="24527"/>
                    <a:pt x="120015" y="38814"/>
                  </a:cubicBezTo>
                  <a:cubicBezTo>
                    <a:pt x="120968" y="38814"/>
                    <a:pt x="120968" y="39767"/>
                    <a:pt x="121920" y="39767"/>
                  </a:cubicBezTo>
                  <a:lnTo>
                    <a:pt x="182880" y="39767"/>
                  </a:lnTo>
                  <a:cubicBezTo>
                    <a:pt x="191453" y="39767"/>
                    <a:pt x="199073" y="47387"/>
                    <a:pt x="199073" y="55959"/>
                  </a:cubicBezTo>
                  <a:cubicBezTo>
                    <a:pt x="199073" y="64532"/>
                    <a:pt x="191453" y="72152"/>
                    <a:pt x="182880" y="72152"/>
                  </a:cubicBezTo>
                  <a:lnTo>
                    <a:pt x="123825" y="72152"/>
                  </a:lnTo>
                  <a:lnTo>
                    <a:pt x="123825" y="78819"/>
                  </a:lnTo>
                  <a:lnTo>
                    <a:pt x="182880" y="78819"/>
                  </a:lnTo>
                  <a:cubicBezTo>
                    <a:pt x="194310" y="78819"/>
                    <a:pt x="203835" y="70247"/>
                    <a:pt x="205740" y="58817"/>
                  </a:cubicBezTo>
                  <a:lnTo>
                    <a:pt x="222885" y="48339"/>
                  </a:lnTo>
                  <a:lnTo>
                    <a:pt x="260033" y="11192"/>
                  </a:lnTo>
                  <a:cubicBezTo>
                    <a:pt x="265748" y="5477"/>
                    <a:pt x="277178" y="5477"/>
                    <a:pt x="282893" y="11192"/>
                  </a:cubicBezTo>
                  <a:cubicBezTo>
                    <a:pt x="285750" y="14049"/>
                    <a:pt x="287655" y="17859"/>
                    <a:pt x="287655" y="22622"/>
                  </a:cubicBezTo>
                  <a:cubicBezTo>
                    <a:pt x="285750" y="27384"/>
                    <a:pt x="283845" y="31194"/>
                    <a:pt x="280988" y="34052"/>
                  </a:cubicBez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35609E-B4E0-4649-940C-EDBFAC95EE57}"/>
                </a:ext>
              </a:extLst>
            </p:cNvPr>
            <p:cNvSpPr/>
            <p:nvPr/>
          </p:nvSpPr>
          <p:spPr>
            <a:xfrm>
              <a:off x="386713" y="3054178"/>
              <a:ext cx="57150" cy="57150"/>
            </a:xfrm>
            <a:custGeom>
              <a:avLst/>
              <a:gdLst>
                <a:gd name="connsiteX0" fmla="*/ 0 w 57150"/>
                <a:gd name="connsiteY0" fmla="*/ 24765 h 57150"/>
                <a:gd name="connsiteX1" fmla="*/ 0 w 57150"/>
                <a:gd name="connsiteY1" fmla="*/ 32385 h 57150"/>
                <a:gd name="connsiteX2" fmla="*/ 24765 w 57150"/>
                <a:gd name="connsiteY2" fmla="*/ 32385 h 57150"/>
                <a:gd name="connsiteX3" fmla="*/ 24765 w 57150"/>
                <a:gd name="connsiteY3" fmla="*/ 57150 h 57150"/>
                <a:gd name="connsiteX4" fmla="*/ 31433 w 57150"/>
                <a:gd name="connsiteY4" fmla="*/ 57150 h 57150"/>
                <a:gd name="connsiteX5" fmla="*/ 31433 w 57150"/>
                <a:gd name="connsiteY5" fmla="*/ 32385 h 57150"/>
                <a:gd name="connsiteX6" fmla="*/ 57150 w 57150"/>
                <a:gd name="connsiteY6" fmla="*/ 32385 h 57150"/>
                <a:gd name="connsiteX7" fmla="*/ 57150 w 57150"/>
                <a:gd name="connsiteY7" fmla="*/ 24765 h 57150"/>
                <a:gd name="connsiteX8" fmla="*/ 31433 w 57150"/>
                <a:gd name="connsiteY8" fmla="*/ 24765 h 57150"/>
                <a:gd name="connsiteX9" fmla="*/ 31433 w 57150"/>
                <a:gd name="connsiteY9" fmla="*/ 0 h 57150"/>
                <a:gd name="connsiteX10" fmla="*/ 24765 w 57150"/>
                <a:gd name="connsiteY10" fmla="*/ 0 h 57150"/>
                <a:gd name="connsiteX11" fmla="*/ 24765 w 57150"/>
                <a:gd name="connsiteY11" fmla="*/ 2476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57150">
                  <a:moveTo>
                    <a:pt x="0" y="24765"/>
                  </a:moveTo>
                  <a:lnTo>
                    <a:pt x="0" y="32385"/>
                  </a:lnTo>
                  <a:lnTo>
                    <a:pt x="24765" y="32385"/>
                  </a:lnTo>
                  <a:lnTo>
                    <a:pt x="24765" y="57150"/>
                  </a:lnTo>
                  <a:lnTo>
                    <a:pt x="31433" y="57150"/>
                  </a:lnTo>
                  <a:lnTo>
                    <a:pt x="31433" y="32385"/>
                  </a:lnTo>
                  <a:lnTo>
                    <a:pt x="57150" y="32385"/>
                  </a:lnTo>
                  <a:lnTo>
                    <a:pt x="57150" y="24765"/>
                  </a:lnTo>
                  <a:lnTo>
                    <a:pt x="31433" y="24765"/>
                  </a:lnTo>
                  <a:lnTo>
                    <a:pt x="31433" y="0"/>
                  </a:lnTo>
                  <a:lnTo>
                    <a:pt x="24765" y="0"/>
                  </a:lnTo>
                  <a:lnTo>
                    <a:pt x="24765" y="24765"/>
                  </a:ln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9B2A43A-1BEC-49B8-ABD8-E6A44F44B3CA}"/>
                </a:ext>
              </a:extLst>
            </p:cNvPr>
            <p:cNvSpPr/>
            <p:nvPr/>
          </p:nvSpPr>
          <p:spPr>
            <a:xfrm>
              <a:off x="348613" y="2997028"/>
              <a:ext cx="38100" cy="38100"/>
            </a:xfrm>
            <a:custGeom>
              <a:avLst/>
              <a:gdLst>
                <a:gd name="connsiteX0" fmla="*/ 15240 w 38100"/>
                <a:gd name="connsiteY0" fmla="*/ 38100 h 38100"/>
                <a:gd name="connsiteX1" fmla="*/ 21908 w 38100"/>
                <a:gd name="connsiteY1" fmla="*/ 38100 h 38100"/>
                <a:gd name="connsiteX2" fmla="*/ 21908 w 38100"/>
                <a:gd name="connsiteY2" fmla="*/ 22860 h 38100"/>
                <a:gd name="connsiteX3" fmla="*/ 38100 w 38100"/>
                <a:gd name="connsiteY3" fmla="*/ 22860 h 38100"/>
                <a:gd name="connsiteX4" fmla="*/ 38100 w 38100"/>
                <a:gd name="connsiteY4" fmla="*/ 15240 h 38100"/>
                <a:gd name="connsiteX5" fmla="*/ 21908 w 38100"/>
                <a:gd name="connsiteY5" fmla="*/ 15240 h 38100"/>
                <a:gd name="connsiteX6" fmla="*/ 21908 w 38100"/>
                <a:gd name="connsiteY6" fmla="*/ 0 h 38100"/>
                <a:gd name="connsiteX7" fmla="*/ 15240 w 38100"/>
                <a:gd name="connsiteY7" fmla="*/ 0 h 38100"/>
                <a:gd name="connsiteX8" fmla="*/ 15240 w 38100"/>
                <a:gd name="connsiteY8" fmla="*/ 15240 h 38100"/>
                <a:gd name="connsiteX9" fmla="*/ 0 w 38100"/>
                <a:gd name="connsiteY9" fmla="*/ 15240 h 38100"/>
                <a:gd name="connsiteX10" fmla="*/ 0 w 38100"/>
                <a:gd name="connsiteY10" fmla="*/ 22860 h 38100"/>
                <a:gd name="connsiteX11" fmla="*/ 15240 w 38100"/>
                <a:gd name="connsiteY11" fmla="*/ 228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100" h="38100">
                  <a:moveTo>
                    <a:pt x="15240" y="38100"/>
                  </a:moveTo>
                  <a:lnTo>
                    <a:pt x="21908" y="38100"/>
                  </a:lnTo>
                  <a:lnTo>
                    <a:pt x="21908" y="22860"/>
                  </a:lnTo>
                  <a:lnTo>
                    <a:pt x="38100" y="22860"/>
                  </a:lnTo>
                  <a:lnTo>
                    <a:pt x="38100" y="15240"/>
                  </a:lnTo>
                  <a:lnTo>
                    <a:pt x="21908" y="15240"/>
                  </a:lnTo>
                  <a:lnTo>
                    <a:pt x="21908" y="0"/>
                  </a:lnTo>
                  <a:lnTo>
                    <a:pt x="15240" y="0"/>
                  </a:lnTo>
                  <a:lnTo>
                    <a:pt x="15240" y="15240"/>
                  </a:lnTo>
                  <a:lnTo>
                    <a:pt x="0" y="15240"/>
                  </a:lnTo>
                  <a:lnTo>
                    <a:pt x="0" y="22860"/>
                  </a:lnTo>
                  <a:lnTo>
                    <a:pt x="15240" y="22860"/>
                  </a:ln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A48301-1A27-4758-A025-400B5E6EE060}"/>
                </a:ext>
              </a:extLst>
            </p:cNvPr>
            <p:cNvSpPr/>
            <p:nvPr/>
          </p:nvSpPr>
          <p:spPr>
            <a:xfrm>
              <a:off x="434338" y="2968453"/>
              <a:ext cx="38100" cy="38100"/>
            </a:xfrm>
            <a:custGeom>
              <a:avLst/>
              <a:gdLst>
                <a:gd name="connsiteX0" fmla="*/ 15240 w 38100"/>
                <a:gd name="connsiteY0" fmla="*/ 38100 h 38100"/>
                <a:gd name="connsiteX1" fmla="*/ 21908 w 38100"/>
                <a:gd name="connsiteY1" fmla="*/ 38100 h 38100"/>
                <a:gd name="connsiteX2" fmla="*/ 21908 w 38100"/>
                <a:gd name="connsiteY2" fmla="*/ 22860 h 38100"/>
                <a:gd name="connsiteX3" fmla="*/ 38100 w 38100"/>
                <a:gd name="connsiteY3" fmla="*/ 22860 h 38100"/>
                <a:gd name="connsiteX4" fmla="*/ 38100 w 38100"/>
                <a:gd name="connsiteY4" fmla="*/ 15240 h 38100"/>
                <a:gd name="connsiteX5" fmla="*/ 21908 w 38100"/>
                <a:gd name="connsiteY5" fmla="*/ 15240 h 38100"/>
                <a:gd name="connsiteX6" fmla="*/ 21908 w 38100"/>
                <a:gd name="connsiteY6" fmla="*/ 0 h 38100"/>
                <a:gd name="connsiteX7" fmla="*/ 15240 w 38100"/>
                <a:gd name="connsiteY7" fmla="*/ 0 h 38100"/>
                <a:gd name="connsiteX8" fmla="*/ 15240 w 38100"/>
                <a:gd name="connsiteY8" fmla="*/ 15240 h 38100"/>
                <a:gd name="connsiteX9" fmla="*/ 0 w 38100"/>
                <a:gd name="connsiteY9" fmla="*/ 15240 h 38100"/>
                <a:gd name="connsiteX10" fmla="*/ 0 w 38100"/>
                <a:gd name="connsiteY10" fmla="*/ 22860 h 38100"/>
                <a:gd name="connsiteX11" fmla="*/ 15240 w 38100"/>
                <a:gd name="connsiteY11" fmla="*/ 228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100" h="38100">
                  <a:moveTo>
                    <a:pt x="15240" y="38100"/>
                  </a:moveTo>
                  <a:lnTo>
                    <a:pt x="21908" y="38100"/>
                  </a:lnTo>
                  <a:lnTo>
                    <a:pt x="21908" y="22860"/>
                  </a:lnTo>
                  <a:lnTo>
                    <a:pt x="38100" y="22860"/>
                  </a:lnTo>
                  <a:lnTo>
                    <a:pt x="38100" y="15240"/>
                  </a:lnTo>
                  <a:lnTo>
                    <a:pt x="21908" y="15240"/>
                  </a:lnTo>
                  <a:lnTo>
                    <a:pt x="21908" y="0"/>
                  </a:lnTo>
                  <a:lnTo>
                    <a:pt x="15240" y="0"/>
                  </a:lnTo>
                  <a:lnTo>
                    <a:pt x="15240" y="15240"/>
                  </a:lnTo>
                  <a:lnTo>
                    <a:pt x="0" y="15240"/>
                  </a:lnTo>
                  <a:lnTo>
                    <a:pt x="0" y="22860"/>
                  </a:lnTo>
                  <a:lnTo>
                    <a:pt x="15240" y="22860"/>
                  </a:lnTo>
                  <a:close/>
                </a:path>
              </a:pathLst>
            </a:custGeom>
            <a:solidFill>
              <a:srgbClr val="0064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9863D5F-5535-16CD-0AD7-6D0A3490C5C0}"/>
              </a:ext>
            </a:extLst>
          </p:cNvPr>
          <p:cNvSpPr txBox="1"/>
          <p:nvPr/>
        </p:nvSpPr>
        <p:spPr>
          <a:xfrm>
            <a:off x="231186" y="114429"/>
            <a:ext cx="37552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37">
              <a:spcBef>
                <a:spcPts val="825"/>
              </a:spcBef>
              <a:defRPr/>
            </a:pPr>
            <a:r>
              <a:rPr lang="en-US" sz="800" kern="0" dirty="0">
                <a:solidFill>
                  <a:srgbClr val="525252"/>
                </a:solidFill>
                <a:latin typeface="IBM Plex Sans" panose="020B0503050203000203" pitchFamily="34" charset="0"/>
              </a:rPr>
              <a:t>Business Value Assessment (BVA) Overview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2D74517-1FB1-FEAF-C071-D17A46FF2FC6}"/>
              </a:ext>
            </a:extLst>
          </p:cNvPr>
          <p:cNvSpPr txBox="1">
            <a:spLocks/>
          </p:cNvSpPr>
          <p:nvPr/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EC9261-F229-35A6-52EF-B7DF83AE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010" y="3239970"/>
            <a:ext cx="2710390" cy="1910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7819D1-7BAA-817D-4B56-FD1B8B3E3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66"/>
          <a:stretch/>
        </p:blipFill>
        <p:spPr>
          <a:xfrm>
            <a:off x="6448009" y="0"/>
            <a:ext cx="2695991" cy="1667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44FA18-9F45-5D65-8E91-6AA6AE990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95"/>
          <a:stretch/>
        </p:blipFill>
        <p:spPr>
          <a:xfrm>
            <a:off x="6448010" y="1667409"/>
            <a:ext cx="2701764" cy="167736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F22E6D-4E95-00E3-8539-4270F369E2FB}"/>
              </a:ext>
            </a:extLst>
          </p:cNvPr>
          <p:cNvSpPr/>
          <p:nvPr/>
        </p:nvSpPr>
        <p:spPr bwMode="auto">
          <a:xfrm>
            <a:off x="121920" y="2423160"/>
            <a:ext cx="5920740" cy="1508335"/>
          </a:xfrm>
          <a:prstGeom prst="roundRect">
            <a:avLst>
              <a:gd name="adj" fmla="val 6769"/>
            </a:avLst>
          </a:pr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0807E7-E50A-0F51-59EB-B1D7F98CA579}"/>
              </a:ext>
            </a:extLst>
          </p:cNvPr>
          <p:cNvSpPr/>
          <p:nvPr/>
        </p:nvSpPr>
        <p:spPr bwMode="auto">
          <a:xfrm>
            <a:off x="4503421" y="2328579"/>
            <a:ext cx="946034" cy="16799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IBM Plex Sans" panose="020B0503050203000203" pitchFamily="34" charset="0"/>
              </a:rPr>
              <a:t>Initial Scope</a:t>
            </a:r>
          </a:p>
        </p:txBody>
      </p:sp>
    </p:spTree>
    <p:extLst>
      <p:ext uri="{BB962C8B-B14F-4D97-AF65-F5344CB8AC3E}">
        <p14:creationId xmlns:p14="http://schemas.microsoft.com/office/powerpoint/2010/main" val="396874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09AB-68E4-4714-B4E7-F057082F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314456"/>
            <a:ext cx="4864608" cy="193899"/>
          </a:xfr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BVA for Sterling Data Exchange - Approach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ED146-9344-4CB6-B6FF-B86425AB81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2023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CBB7A-9016-4EFF-9216-4FE811A562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863D5F-5535-16CD-0AD7-6D0A3490C5C0}"/>
              </a:ext>
            </a:extLst>
          </p:cNvPr>
          <p:cNvSpPr txBox="1"/>
          <p:nvPr/>
        </p:nvSpPr>
        <p:spPr>
          <a:xfrm>
            <a:off x="231186" y="114429"/>
            <a:ext cx="37552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37">
              <a:spcBef>
                <a:spcPts val="825"/>
              </a:spcBef>
              <a:defRPr/>
            </a:pPr>
            <a:r>
              <a:rPr lang="en-US" sz="800" kern="0" dirty="0">
                <a:solidFill>
                  <a:srgbClr val="525252"/>
                </a:solidFill>
                <a:latin typeface="IBM Plex Sans" panose="020B0503050203000203" pitchFamily="34" charset="0"/>
              </a:rPr>
              <a:t>Business Value Assessment (BVA) Overview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E96593D1-81D2-E95C-E3C6-0A6EA60113A9}"/>
              </a:ext>
            </a:extLst>
          </p:cNvPr>
          <p:cNvSpPr/>
          <p:nvPr/>
        </p:nvSpPr>
        <p:spPr bwMode="auto">
          <a:xfrm rot="5400000">
            <a:off x="2279252" y="3088214"/>
            <a:ext cx="242950" cy="130288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1ACA66-8D36-2FA4-EB67-82A0FFA8E31F}"/>
              </a:ext>
            </a:extLst>
          </p:cNvPr>
          <p:cNvSpPr txBox="1"/>
          <p:nvPr/>
        </p:nvSpPr>
        <p:spPr>
          <a:xfrm>
            <a:off x="725762" y="821879"/>
            <a:ext cx="16964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sz="800" b="1" dirty="0"/>
              <a:t>Collaborative</a:t>
            </a:r>
            <a:r>
              <a:rPr lang="en-US" sz="800" dirty="0"/>
              <a:t> process to strengthen the business case and </a:t>
            </a:r>
            <a:r>
              <a:rPr lang="en-US" sz="800" b="1" dirty="0"/>
              <a:t>stakeholder buy-in</a:t>
            </a:r>
            <a:r>
              <a:rPr lang="en-US" sz="800" dirty="0"/>
              <a:t> for the initiative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FD668-CB76-5319-1472-F75A35B60622}"/>
              </a:ext>
            </a:extLst>
          </p:cNvPr>
          <p:cNvSpPr txBox="1"/>
          <p:nvPr/>
        </p:nvSpPr>
        <p:spPr>
          <a:xfrm>
            <a:off x="3681959" y="819278"/>
            <a:ext cx="20837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sz="800" dirty="0"/>
              <a:t>Targeted and proven approach that </a:t>
            </a:r>
            <a:r>
              <a:rPr lang="en-US" sz="800" b="1" dirty="0"/>
              <a:t>leverages insights from operations and financial subject matter experts </a:t>
            </a:r>
            <a:r>
              <a:rPr lang="en-US" sz="800" dirty="0"/>
              <a:t>and stakeholders while minimizing their time commitment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852690-32ED-4963-1DC2-276D3E5AC5F6}"/>
              </a:ext>
            </a:extLst>
          </p:cNvPr>
          <p:cNvSpPr txBox="1"/>
          <p:nvPr/>
        </p:nvSpPr>
        <p:spPr>
          <a:xfrm>
            <a:off x="7025428" y="821879"/>
            <a:ext cx="178912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sz="800" b="1" dirty="0"/>
              <a:t>Elapsed timeline is approximately two weeks, </a:t>
            </a:r>
            <a:r>
              <a:rPr lang="en-US" sz="800" dirty="0"/>
              <a:t>with initial 2-3 interviews, interim checkpoints, and socialization of final deliverable</a:t>
            </a:r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3E3DA053-59A8-E8E2-3FEA-5A68C494672E}"/>
              </a:ext>
            </a:extLst>
          </p:cNvPr>
          <p:cNvSpPr>
            <a:spLocks noEditPoints="1"/>
          </p:cNvSpPr>
          <p:nvPr/>
        </p:nvSpPr>
        <p:spPr bwMode="auto">
          <a:xfrm>
            <a:off x="228666" y="825081"/>
            <a:ext cx="367171" cy="362929"/>
          </a:xfrm>
          <a:custGeom>
            <a:avLst/>
            <a:gdLst>
              <a:gd name="T0" fmla="*/ 1231 w 1646"/>
              <a:gd name="T1" fmla="*/ 1627 h 1627"/>
              <a:gd name="T2" fmla="*/ 1192 w 1646"/>
              <a:gd name="T3" fmla="*/ 1627 h 1627"/>
              <a:gd name="T4" fmla="*/ 918 w 1646"/>
              <a:gd name="T5" fmla="*/ 1271 h 1627"/>
              <a:gd name="T6" fmla="*/ 904 w 1646"/>
              <a:gd name="T7" fmla="*/ 1254 h 1627"/>
              <a:gd name="T8" fmla="*/ 915 w 1646"/>
              <a:gd name="T9" fmla="*/ 1235 h 1627"/>
              <a:gd name="T10" fmla="*/ 1030 w 1646"/>
              <a:gd name="T11" fmla="*/ 1050 h 1627"/>
              <a:gd name="T12" fmla="*/ 823 w 1646"/>
              <a:gd name="T13" fmla="*/ 843 h 1627"/>
              <a:gd name="T14" fmla="*/ 616 w 1646"/>
              <a:gd name="T15" fmla="*/ 1050 h 1627"/>
              <a:gd name="T16" fmla="*/ 732 w 1646"/>
              <a:gd name="T17" fmla="*/ 1235 h 1627"/>
              <a:gd name="T18" fmla="*/ 742 w 1646"/>
              <a:gd name="T19" fmla="*/ 1254 h 1627"/>
              <a:gd name="T20" fmla="*/ 728 w 1646"/>
              <a:gd name="T21" fmla="*/ 1271 h 1627"/>
              <a:gd name="T22" fmla="*/ 454 w 1646"/>
              <a:gd name="T23" fmla="*/ 1627 h 1627"/>
              <a:gd name="T24" fmla="*/ 415 w 1646"/>
              <a:gd name="T25" fmla="*/ 1627 h 1627"/>
              <a:gd name="T26" fmla="*/ 677 w 1646"/>
              <a:gd name="T27" fmla="*/ 1247 h 1627"/>
              <a:gd name="T28" fmla="*/ 578 w 1646"/>
              <a:gd name="T29" fmla="*/ 1050 h 1627"/>
              <a:gd name="T30" fmla="*/ 823 w 1646"/>
              <a:gd name="T31" fmla="*/ 804 h 1627"/>
              <a:gd name="T32" fmla="*/ 1069 w 1646"/>
              <a:gd name="T33" fmla="*/ 1050 h 1627"/>
              <a:gd name="T34" fmla="*/ 969 w 1646"/>
              <a:gd name="T35" fmla="*/ 1247 h 1627"/>
              <a:gd name="T36" fmla="*/ 1231 w 1646"/>
              <a:gd name="T37" fmla="*/ 1627 h 1627"/>
              <a:gd name="T38" fmla="*/ 1413 w 1646"/>
              <a:gd name="T39" fmla="*/ 896 h 1627"/>
              <a:gd name="T40" fmla="*/ 1179 w 1646"/>
              <a:gd name="T41" fmla="*/ 663 h 1627"/>
              <a:gd name="T42" fmla="*/ 1413 w 1646"/>
              <a:gd name="T43" fmla="*/ 429 h 1627"/>
              <a:gd name="T44" fmla="*/ 1646 w 1646"/>
              <a:gd name="T45" fmla="*/ 663 h 1627"/>
              <a:gd name="T46" fmla="*/ 1413 w 1646"/>
              <a:gd name="T47" fmla="*/ 896 h 1627"/>
              <a:gd name="T48" fmla="*/ 1413 w 1646"/>
              <a:gd name="T49" fmla="*/ 468 h 1627"/>
              <a:gd name="T50" fmla="*/ 1218 w 1646"/>
              <a:gd name="T51" fmla="*/ 663 h 1627"/>
              <a:gd name="T52" fmla="*/ 1413 w 1646"/>
              <a:gd name="T53" fmla="*/ 858 h 1627"/>
              <a:gd name="T54" fmla="*/ 1608 w 1646"/>
              <a:gd name="T55" fmla="*/ 663 h 1627"/>
              <a:gd name="T56" fmla="*/ 1413 w 1646"/>
              <a:gd name="T57" fmla="*/ 468 h 1627"/>
              <a:gd name="T58" fmla="*/ 234 w 1646"/>
              <a:gd name="T59" fmla="*/ 896 h 1627"/>
              <a:gd name="T60" fmla="*/ 0 w 1646"/>
              <a:gd name="T61" fmla="*/ 663 h 1627"/>
              <a:gd name="T62" fmla="*/ 234 w 1646"/>
              <a:gd name="T63" fmla="*/ 429 h 1627"/>
              <a:gd name="T64" fmla="*/ 467 w 1646"/>
              <a:gd name="T65" fmla="*/ 663 h 1627"/>
              <a:gd name="T66" fmla="*/ 234 w 1646"/>
              <a:gd name="T67" fmla="*/ 896 h 1627"/>
              <a:gd name="T68" fmla="*/ 234 w 1646"/>
              <a:gd name="T69" fmla="*/ 468 h 1627"/>
              <a:gd name="T70" fmla="*/ 39 w 1646"/>
              <a:gd name="T71" fmla="*/ 663 h 1627"/>
              <a:gd name="T72" fmla="*/ 234 w 1646"/>
              <a:gd name="T73" fmla="*/ 858 h 1627"/>
              <a:gd name="T74" fmla="*/ 429 w 1646"/>
              <a:gd name="T75" fmla="*/ 663 h 1627"/>
              <a:gd name="T76" fmla="*/ 234 w 1646"/>
              <a:gd name="T77" fmla="*/ 468 h 1627"/>
              <a:gd name="T78" fmla="*/ 823 w 1646"/>
              <a:gd name="T79" fmla="*/ 468 h 1627"/>
              <a:gd name="T80" fmla="*/ 590 w 1646"/>
              <a:gd name="T81" fmla="*/ 234 h 1627"/>
              <a:gd name="T82" fmla="*/ 823 w 1646"/>
              <a:gd name="T83" fmla="*/ 0 h 1627"/>
              <a:gd name="T84" fmla="*/ 1057 w 1646"/>
              <a:gd name="T85" fmla="*/ 234 h 1627"/>
              <a:gd name="T86" fmla="*/ 823 w 1646"/>
              <a:gd name="T87" fmla="*/ 468 h 1627"/>
              <a:gd name="T88" fmla="*/ 823 w 1646"/>
              <a:gd name="T89" fmla="*/ 39 h 1627"/>
              <a:gd name="T90" fmla="*/ 628 w 1646"/>
              <a:gd name="T91" fmla="*/ 234 h 1627"/>
              <a:gd name="T92" fmla="*/ 823 w 1646"/>
              <a:gd name="T93" fmla="*/ 429 h 1627"/>
              <a:gd name="T94" fmla="*/ 1018 w 1646"/>
              <a:gd name="T95" fmla="*/ 234 h 1627"/>
              <a:gd name="T96" fmla="*/ 823 w 1646"/>
              <a:gd name="T97" fmla="*/ 39 h 1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46" h="1627">
                <a:moveTo>
                  <a:pt x="1231" y="1627"/>
                </a:moveTo>
                <a:cubicBezTo>
                  <a:pt x="1192" y="1627"/>
                  <a:pt x="1192" y="1627"/>
                  <a:pt x="1192" y="1627"/>
                </a:cubicBezTo>
                <a:cubicBezTo>
                  <a:pt x="1192" y="1460"/>
                  <a:pt x="1080" y="1314"/>
                  <a:pt x="918" y="1271"/>
                </a:cubicBezTo>
                <a:cubicBezTo>
                  <a:pt x="911" y="1269"/>
                  <a:pt x="905" y="1262"/>
                  <a:pt x="904" y="1254"/>
                </a:cubicBezTo>
                <a:cubicBezTo>
                  <a:pt x="903" y="1246"/>
                  <a:pt x="908" y="1238"/>
                  <a:pt x="915" y="1235"/>
                </a:cubicBezTo>
                <a:cubicBezTo>
                  <a:pt x="986" y="1199"/>
                  <a:pt x="1030" y="1129"/>
                  <a:pt x="1030" y="1050"/>
                </a:cubicBezTo>
                <a:cubicBezTo>
                  <a:pt x="1030" y="936"/>
                  <a:pt x="937" y="843"/>
                  <a:pt x="823" y="843"/>
                </a:cubicBezTo>
                <a:cubicBezTo>
                  <a:pt x="709" y="843"/>
                  <a:pt x="616" y="936"/>
                  <a:pt x="616" y="1050"/>
                </a:cubicBezTo>
                <a:cubicBezTo>
                  <a:pt x="616" y="1129"/>
                  <a:pt x="660" y="1199"/>
                  <a:pt x="732" y="1235"/>
                </a:cubicBezTo>
                <a:cubicBezTo>
                  <a:pt x="739" y="1238"/>
                  <a:pt x="743" y="1246"/>
                  <a:pt x="742" y="1254"/>
                </a:cubicBezTo>
                <a:cubicBezTo>
                  <a:pt x="742" y="1262"/>
                  <a:pt x="736" y="1269"/>
                  <a:pt x="728" y="1271"/>
                </a:cubicBezTo>
                <a:cubicBezTo>
                  <a:pt x="567" y="1314"/>
                  <a:pt x="454" y="1460"/>
                  <a:pt x="454" y="1627"/>
                </a:cubicBezTo>
                <a:cubicBezTo>
                  <a:pt x="415" y="1627"/>
                  <a:pt x="415" y="1627"/>
                  <a:pt x="415" y="1627"/>
                </a:cubicBezTo>
                <a:cubicBezTo>
                  <a:pt x="415" y="1457"/>
                  <a:pt x="521" y="1307"/>
                  <a:pt x="677" y="1247"/>
                </a:cubicBezTo>
                <a:cubicBezTo>
                  <a:pt x="615" y="1201"/>
                  <a:pt x="578" y="1129"/>
                  <a:pt x="578" y="1050"/>
                </a:cubicBezTo>
                <a:cubicBezTo>
                  <a:pt x="578" y="915"/>
                  <a:pt x="688" y="804"/>
                  <a:pt x="823" y="804"/>
                </a:cubicBezTo>
                <a:cubicBezTo>
                  <a:pt x="959" y="804"/>
                  <a:pt x="1069" y="915"/>
                  <a:pt x="1069" y="1050"/>
                </a:cubicBezTo>
                <a:cubicBezTo>
                  <a:pt x="1069" y="1129"/>
                  <a:pt x="1032" y="1201"/>
                  <a:pt x="969" y="1247"/>
                </a:cubicBezTo>
                <a:cubicBezTo>
                  <a:pt x="1125" y="1307"/>
                  <a:pt x="1231" y="1457"/>
                  <a:pt x="1231" y="1627"/>
                </a:cubicBezTo>
                <a:close/>
                <a:moveTo>
                  <a:pt x="1413" y="896"/>
                </a:moveTo>
                <a:cubicBezTo>
                  <a:pt x="1284" y="896"/>
                  <a:pt x="1179" y="792"/>
                  <a:pt x="1179" y="663"/>
                </a:cubicBezTo>
                <a:cubicBezTo>
                  <a:pt x="1179" y="534"/>
                  <a:pt x="1284" y="429"/>
                  <a:pt x="1413" y="429"/>
                </a:cubicBezTo>
                <a:cubicBezTo>
                  <a:pt x="1541" y="429"/>
                  <a:pt x="1646" y="534"/>
                  <a:pt x="1646" y="663"/>
                </a:cubicBezTo>
                <a:cubicBezTo>
                  <a:pt x="1646" y="792"/>
                  <a:pt x="1541" y="896"/>
                  <a:pt x="1413" y="896"/>
                </a:cubicBezTo>
                <a:close/>
                <a:moveTo>
                  <a:pt x="1413" y="468"/>
                </a:moveTo>
                <a:cubicBezTo>
                  <a:pt x="1305" y="468"/>
                  <a:pt x="1218" y="555"/>
                  <a:pt x="1218" y="663"/>
                </a:cubicBezTo>
                <a:cubicBezTo>
                  <a:pt x="1218" y="770"/>
                  <a:pt x="1305" y="858"/>
                  <a:pt x="1413" y="858"/>
                </a:cubicBezTo>
                <a:cubicBezTo>
                  <a:pt x="1520" y="858"/>
                  <a:pt x="1608" y="770"/>
                  <a:pt x="1608" y="663"/>
                </a:cubicBezTo>
                <a:cubicBezTo>
                  <a:pt x="1608" y="555"/>
                  <a:pt x="1520" y="468"/>
                  <a:pt x="1413" y="468"/>
                </a:cubicBezTo>
                <a:close/>
                <a:moveTo>
                  <a:pt x="234" y="896"/>
                </a:moveTo>
                <a:cubicBezTo>
                  <a:pt x="105" y="896"/>
                  <a:pt x="0" y="792"/>
                  <a:pt x="0" y="663"/>
                </a:cubicBezTo>
                <a:cubicBezTo>
                  <a:pt x="0" y="534"/>
                  <a:pt x="105" y="429"/>
                  <a:pt x="234" y="429"/>
                </a:cubicBezTo>
                <a:cubicBezTo>
                  <a:pt x="363" y="429"/>
                  <a:pt x="467" y="534"/>
                  <a:pt x="467" y="663"/>
                </a:cubicBezTo>
                <a:cubicBezTo>
                  <a:pt x="467" y="792"/>
                  <a:pt x="363" y="896"/>
                  <a:pt x="234" y="896"/>
                </a:cubicBezTo>
                <a:close/>
                <a:moveTo>
                  <a:pt x="234" y="468"/>
                </a:moveTo>
                <a:cubicBezTo>
                  <a:pt x="126" y="468"/>
                  <a:pt x="39" y="555"/>
                  <a:pt x="39" y="663"/>
                </a:cubicBezTo>
                <a:cubicBezTo>
                  <a:pt x="39" y="770"/>
                  <a:pt x="126" y="858"/>
                  <a:pt x="234" y="858"/>
                </a:cubicBezTo>
                <a:cubicBezTo>
                  <a:pt x="341" y="858"/>
                  <a:pt x="429" y="770"/>
                  <a:pt x="429" y="663"/>
                </a:cubicBezTo>
                <a:cubicBezTo>
                  <a:pt x="429" y="555"/>
                  <a:pt x="341" y="468"/>
                  <a:pt x="234" y="468"/>
                </a:cubicBezTo>
                <a:close/>
                <a:moveTo>
                  <a:pt x="823" y="468"/>
                </a:moveTo>
                <a:cubicBezTo>
                  <a:pt x="694" y="468"/>
                  <a:pt x="590" y="363"/>
                  <a:pt x="590" y="234"/>
                </a:cubicBezTo>
                <a:cubicBezTo>
                  <a:pt x="590" y="105"/>
                  <a:pt x="694" y="0"/>
                  <a:pt x="823" y="0"/>
                </a:cubicBezTo>
                <a:cubicBezTo>
                  <a:pt x="952" y="0"/>
                  <a:pt x="1057" y="105"/>
                  <a:pt x="1057" y="234"/>
                </a:cubicBezTo>
                <a:cubicBezTo>
                  <a:pt x="1057" y="363"/>
                  <a:pt x="952" y="468"/>
                  <a:pt x="823" y="468"/>
                </a:cubicBezTo>
                <a:close/>
                <a:moveTo>
                  <a:pt x="823" y="39"/>
                </a:moveTo>
                <a:cubicBezTo>
                  <a:pt x="716" y="39"/>
                  <a:pt x="628" y="127"/>
                  <a:pt x="628" y="234"/>
                </a:cubicBezTo>
                <a:cubicBezTo>
                  <a:pt x="628" y="342"/>
                  <a:pt x="716" y="429"/>
                  <a:pt x="823" y="429"/>
                </a:cubicBezTo>
                <a:cubicBezTo>
                  <a:pt x="931" y="429"/>
                  <a:pt x="1018" y="342"/>
                  <a:pt x="1018" y="234"/>
                </a:cubicBezTo>
                <a:cubicBezTo>
                  <a:pt x="1018" y="127"/>
                  <a:pt x="931" y="39"/>
                  <a:pt x="823" y="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9" name="Freeform 32">
            <a:extLst>
              <a:ext uri="{FF2B5EF4-FFF2-40B4-BE49-F238E27FC236}">
                <a16:creationId xmlns:a16="http://schemas.microsoft.com/office/drawing/2014/main" id="{E9CA4408-F822-B34C-72D9-192E1E19DB85}"/>
              </a:ext>
            </a:extLst>
          </p:cNvPr>
          <p:cNvSpPr>
            <a:spLocks noEditPoints="1"/>
          </p:cNvSpPr>
          <p:nvPr/>
        </p:nvSpPr>
        <p:spPr bwMode="auto">
          <a:xfrm>
            <a:off x="6565582" y="822960"/>
            <a:ext cx="343305" cy="367171"/>
          </a:xfrm>
          <a:custGeom>
            <a:avLst/>
            <a:gdLst>
              <a:gd name="T0" fmla="*/ 23 w 1877"/>
              <a:gd name="T1" fmla="*/ 2008 h 2008"/>
              <a:gd name="T2" fmla="*/ 0 w 1877"/>
              <a:gd name="T3" fmla="*/ 219 h 2008"/>
              <a:gd name="T4" fmla="*/ 285 w 1877"/>
              <a:gd name="T5" fmla="*/ 196 h 2008"/>
              <a:gd name="T6" fmla="*/ 47 w 1877"/>
              <a:gd name="T7" fmla="*/ 243 h 2008"/>
              <a:gd name="T8" fmla="*/ 1830 w 1877"/>
              <a:gd name="T9" fmla="*/ 1961 h 2008"/>
              <a:gd name="T10" fmla="*/ 1592 w 1877"/>
              <a:gd name="T11" fmla="*/ 243 h 2008"/>
              <a:gd name="T12" fmla="*/ 1853 w 1877"/>
              <a:gd name="T13" fmla="*/ 196 h 2008"/>
              <a:gd name="T14" fmla="*/ 1877 w 1877"/>
              <a:gd name="T15" fmla="*/ 1984 h 2008"/>
              <a:gd name="T16" fmla="*/ 1592 w 1877"/>
              <a:gd name="T17" fmla="*/ 1616 h 2008"/>
              <a:gd name="T18" fmla="*/ 1045 w 1877"/>
              <a:gd name="T19" fmla="*/ 1592 h 2008"/>
              <a:gd name="T20" fmla="*/ 1069 w 1877"/>
              <a:gd name="T21" fmla="*/ 1307 h 2008"/>
              <a:gd name="T22" fmla="*/ 1615 w 1877"/>
              <a:gd name="T23" fmla="*/ 1331 h 2008"/>
              <a:gd name="T24" fmla="*/ 1592 w 1877"/>
              <a:gd name="T25" fmla="*/ 1616 h 2008"/>
              <a:gd name="T26" fmla="*/ 1568 w 1877"/>
              <a:gd name="T27" fmla="*/ 1568 h 2008"/>
              <a:gd name="T28" fmla="*/ 1092 w 1877"/>
              <a:gd name="T29" fmla="*/ 1354 h 2008"/>
              <a:gd name="T30" fmla="*/ 807 w 1877"/>
              <a:gd name="T31" fmla="*/ 1616 h 2008"/>
              <a:gd name="T32" fmla="*/ 261 w 1877"/>
              <a:gd name="T33" fmla="*/ 1592 h 2008"/>
              <a:gd name="T34" fmla="*/ 285 w 1877"/>
              <a:gd name="T35" fmla="*/ 1307 h 2008"/>
              <a:gd name="T36" fmla="*/ 831 w 1877"/>
              <a:gd name="T37" fmla="*/ 1331 h 2008"/>
              <a:gd name="T38" fmla="*/ 807 w 1877"/>
              <a:gd name="T39" fmla="*/ 1616 h 2008"/>
              <a:gd name="T40" fmla="*/ 784 w 1877"/>
              <a:gd name="T41" fmla="*/ 1568 h 2008"/>
              <a:gd name="T42" fmla="*/ 308 w 1877"/>
              <a:gd name="T43" fmla="*/ 1354 h 2008"/>
              <a:gd name="T44" fmla="*/ 1592 w 1877"/>
              <a:gd name="T45" fmla="*/ 1027 h 2008"/>
              <a:gd name="T46" fmla="*/ 1045 w 1877"/>
              <a:gd name="T47" fmla="*/ 1004 h 2008"/>
              <a:gd name="T48" fmla="*/ 1069 w 1877"/>
              <a:gd name="T49" fmla="*/ 719 h 2008"/>
              <a:gd name="T50" fmla="*/ 1615 w 1877"/>
              <a:gd name="T51" fmla="*/ 742 h 2008"/>
              <a:gd name="T52" fmla="*/ 1592 w 1877"/>
              <a:gd name="T53" fmla="*/ 1027 h 2008"/>
              <a:gd name="T54" fmla="*/ 1568 w 1877"/>
              <a:gd name="T55" fmla="*/ 980 h 2008"/>
              <a:gd name="T56" fmla="*/ 1092 w 1877"/>
              <a:gd name="T57" fmla="*/ 766 h 2008"/>
              <a:gd name="T58" fmla="*/ 807 w 1877"/>
              <a:gd name="T59" fmla="*/ 1027 h 2008"/>
              <a:gd name="T60" fmla="*/ 261 w 1877"/>
              <a:gd name="T61" fmla="*/ 1004 h 2008"/>
              <a:gd name="T62" fmla="*/ 285 w 1877"/>
              <a:gd name="T63" fmla="*/ 719 h 2008"/>
              <a:gd name="T64" fmla="*/ 831 w 1877"/>
              <a:gd name="T65" fmla="*/ 742 h 2008"/>
              <a:gd name="T66" fmla="*/ 807 w 1877"/>
              <a:gd name="T67" fmla="*/ 1027 h 2008"/>
              <a:gd name="T68" fmla="*/ 784 w 1877"/>
              <a:gd name="T69" fmla="*/ 980 h 2008"/>
              <a:gd name="T70" fmla="*/ 308 w 1877"/>
              <a:gd name="T71" fmla="*/ 766 h 2008"/>
              <a:gd name="T72" fmla="*/ 1440 w 1877"/>
              <a:gd name="T73" fmla="*/ 439 h 2008"/>
              <a:gd name="T74" fmla="*/ 1307 w 1877"/>
              <a:gd name="T75" fmla="*/ 395 h 2008"/>
              <a:gd name="T76" fmla="*/ 1351 w 1877"/>
              <a:gd name="T77" fmla="*/ 0 h 2008"/>
              <a:gd name="T78" fmla="*/ 1485 w 1877"/>
              <a:gd name="T79" fmla="*/ 44 h 2008"/>
              <a:gd name="T80" fmla="*/ 1440 w 1877"/>
              <a:gd name="T81" fmla="*/ 439 h 2008"/>
              <a:gd name="T82" fmla="*/ 1438 w 1877"/>
              <a:gd name="T83" fmla="*/ 392 h 2008"/>
              <a:gd name="T84" fmla="*/ 1354 w 1877"/>
              <a:gd name="T85" fmla="*/ 47 h 2008"/>
              <a:gd name="T86" fmla="*/ 525 w 1877"/>
              <a:gd name="T87" fmla="*/ 439 h 2008"/>
              <a:gd name="T88" fmla="*/ 392 w 1877"/>
              <a:gd name="T89" fmla="*/ 395 h 2008"/>
              <a:gd name="T90" fmla="*/ 436 w 1877"/>
              <a:gd name="T91" fmla="*/ 0 h 2008"/>
              <a:gd name="T92" fmla="*/ 569 w 1877"/>
              <a:gd name="T93" fmla="*/ 44 h 2008"/>
              <a:gd name="T94" fmla="*/ 525 w 1877"/>
              <a:gd name="T95" fmla="*/ 439 h 2008"/>
              <a:gd name="T96" fmla="*/ 522 w 1877"/>
              <a:gd name="T97" fmla="*/ 392 h 2008"/>
              <a:gd name="T98" fmla="*/ 439 w 1877"/>
              <a:gd name="T99" fmla="*/ 47 h 2008"/>
              <a:gd name="T100" fmla="*/ 1200 w 1877"/>
              <a:gd name="T101" fmla="*/ 243 h 2008"/>
              <a:gd name="T102" fmla="*/ 677 w 1877"/>
              <a:gd name="T103" fmla="*/ 196 h 2008"/>
              <a:gd name="T104" fmla="*/ 1200 w 1877"/>
              <a:gd name="T105" fmla="*/ 243 h 2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77" h="2008">
                <a:moveTo>
                  <a:pt x="1853" y="2008"/>
                </a:moveTo>
                <a:cubicBezTo>
                  <a:pt x="23" y="2008"/>
                  <a:pt x="23" y="2008"/>
                  <a:pt x="23" y="2008"/>
                </a:cubicBezTo>
                <a:cubicBezTo>
                  <a:pt x="10" y="2008"/>
                  <a:pt x="0" y="1997"/>
                  <a:pt x="0" y="1984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06"/>
                  <a:pt x="10" y="196"/>
                  <a:pt x="23" y="196"/>
                </a:cubicBezTo>
                <a:cubicBezTo>
                  <a:pt x="285" y="196"/>
                  <a:pt x="285" y="196"/>
                  <a:pt x="285" y="196"/>
                </a:cubicBezTo>
                <a:cubicBezTo>
                  <a:pt x="285" y="243"/>
                  <a:pt x="285" y="243"/>
                  <a:pt x="285" y="243"/>
                </a:cubicBezTo>
                <a:cubicBezTo>
                  <a:pt x="47" y="243"/>
                  <a:pt x="47" y="243"/>
                  <a:pt x="47" y="243"/>
                </a:cubicBezTo>
                <a:cubicBezTo>
                  <a:pt x="47" y="1961"/>
                  <a:pt x="47" y="1961"/>
                  <a:pt x="47" y="1961"/>
                </a:cubicBezTo>
                <a:cubicBezTo>
                  <a:pt x="1830" y="1961"/>
                  <a:pt x="1830" y="1961"/>
                  <a:pt x="1830" y="1961"/>
                </a:cubicBezTo>
                <a:cubicBezTo>
                  <a:pt x="1830" y="243"/>
                  <a:pt x="1830" y="243"/>
                  <a:pt x="1830" y="243"/>
                </a:cubicBezTo>
                <a:cubicBezTo>
                  <a:pt x="1592" y="243"/>
                  <a:pt x="1592" y="243"/>
                  <a:pt x="1592" y="243"/>
                </a:cubicBezTo>
                <a:cubicBezTo>
                  <a:pt x="1592" y="196"/>
                  <a:pt x="1592" y="196"/>
                  <a:pt x="1592" y="196"/>
                </a:cubicBezTo>
                <a:cubicBezTo>
                  <a:pt x="1853" y="196"/>
                  <a:pt x="1853" y="196"/>
                  <a:pt x="1853" y="196"/>
                </a:cubicBezTo>
                <a:cubicBezTo>
                  <a:pt x="1866" y="196"/>
                  <a:pt x="1877" y="206"/>
                  <a:pt x="1877" y="219"/>
                </a:cubicBezTo>
                <a:cubicBezTo>
                  <a:pt x="1877" y="1984"/>
                  <a:pt x="1877" y="1984"/>
                  <a:pt x="1877" y="1984"/>
                </a:cubicBezTo>
                <a:cubicBezTo>
                  <a:pt x="1877" y="1997"/>
                  <a:pt x="1866" y="2008"/>
                  <a:pt x="1853" y="2008"/>
                </a:cubicBezTo>
                <a:close/>
                <a:moveTo>
                  <a:pt x="1592" y="1616"/>
                </a:moveTo>
                <a:cubicBezTo>
                  <a:pt x="1069" y="1616"/>
                  <a:pt x="1069" y="1616"/>
                  <a:pt x="1069" y="1616"/>
                </a:cubicBezTo>
                <a:cubicBezTo>
                  <a:pt x="1056" y="1616"/>
                  <a:pt x="1045" y="1605"/>
                  <a:pt x="1045" y="1592"/>
                </a:cubicBezTo>
                <a:cubicBezTo>
                  <a:pt x="1045" y="1331"/>
                  <a:pt x="1045" y="1331"/>
                  <a:pt x="1045" y="1331"/>
                </a:cubicBezTo>
                <a:cubicBezTo>
                  <a:pt x="1045" y="1318"/>
                  <a:pt x="1056" y="1307"/>
                  <a:pt x="1069" y="1307"/>
                </a:cubicBezTo>
                <a:cubicBezTo>
                  <a:pt x="1592" y="1307"/>
                  <a:pt x="1592" y="1307"/>
                  <a:pt x="1592" y="1307"/>
                </a:cubicBezTo>
                <a:cubicBezTo>
                  <a:pt x="1605" y="1307"/>
                  <a:pt x="1615" y="1318"/>
                  <a:pt x="1615" y="1331"/>
                </a:cubicBezTo>
                <a:cubicBezTo>
                  <a:pt x="1615" y="1592"/>
                  <a:pt x="1615" y="1592"/>
                  <a:pt x="1615" y="1592"/>
                </a:cubicBezTo>
                <a:cubicBezTo>
                  <a:pt x="1615" y="1605"/>
                  <a:pt x="1605" y="1616"/>
                  <a:pt x="1592" y="1616"/>
                </a:cubicBezTo>
                <a:close/>
                <a:moveTo>
                  <a:pt x="1092" y="1568"/>
                </a:moveTo>
                <a:cubicBezTo>
                  <a:pt x="1568" y="1568"/>
                  <a:pt x="1568" y="1568"/>
                  <a:pt x="1568" y="1568"/>
                </a:cubicBezTo>
                <a:cubicBezTo>
                  <a:pt x="1568" y="1354"/>
                  <a:pt x="1568" y="1354"/>
                  <a:pt x="1568" y="1354"/>
                </a:cubicBezTo>
                <a:cubicBezTo>
                  <a:pt x="1092" y="1354"/>
                  <a:pt x="1092" y="1354"/>
                  <a:pt x="1092" y="1354"/>
                </a:cubicBezTo>
                <a:lnTo>
                  <a:pt x="1092" y="1568"/>
                </a:lnTo>
                <a:close/>
                <a:moveTo>
                  <a:pt x="807" y="1616"/>
                </a:moveTo>
                <a:cubicBezTo>
                  <a:pt x="285" y="1616"/>
                  <a:pt x="285" y="1616"/>
                  <a:pt x="285" y="1616"/>
                </a:cubicBezTo>
                <a:cubicBezTo>
                  <a:pt x="272" y="1616"/>
                  <a:pt x="261" y="1605"/>
                  <a:pt x="261" y="1592"/>
                </a:cubicBezTo>
                <a:cubicBezTo>
                  <a:pt x="261" y="1331"/>
                  <a:pt x="261" y="1331"/>
                  <a:pt x="261" y="1331"/>
                </a:cubicBezTo>
                <a:cubicBezTo>
                  <a:pt x="261" y="1318"/>
                  <a:pt x="272" y="1307"/>
                  <a:pt x="285" y="1307"/>
                </a:cubicBezTo>
                <a:cubicBezTo>
                  <a:pt x="807" y="1307"/>
                  <a:pt x="807" y="1307"/>
                  <a:pt x="807" y="1307"/>
                </a:cubicBezTo>
                <a:cubicBezTo>
                  <a:pt x="820" y="1307"/>
                  <a:pt x="831" y="1318"/>
                  <a:pt x="831" y="1331"/>
                </a:cubicBezTo>
                <a:cubicBezTo>
                  <a:pt x="831" y="1592"/>
                  <a:pt x="831" y="1592"/>
                  <a:pt x="831" y="1592"/>
                </a:cubicBezTo>
                <a:cubicBezTo>
                  <a:pt x="831" y="1605"/>
                  <a:pt x="820" y="1616"/>
                  <a:pt x="807" y="1616"/>
                </a:cubicBezTo>
                <a:close/>
                <a:moveTo>
                  <a:pt x="308" y="1568"/>
                </a:moveTo>
                <a:cubicBezTo>
                  <a:pt x="784" y="1568"/>
                  <a:pt x="784" y="1568"/>
                  <a:pt x="784" y="1568"/>
                </a:cubicBezTo>
                <a:cubicBezTo>
                  <a:pt x="784" y="1354"/>
                  <a:pt x="784" y="1354"/>
                  <a:pt x="784" y="1354"/>
                </a:cubicBezTo>
                <a:cubicBezTo>
                  <a:pt x="308" y="1354"/>
                  <a:pt x="308" y="1354"/>
                  <a:pt x="308" y="1354"/>
                </a:cubicBezTo>
                <a:lnTo>
                  <a:pt x="308" y="1568"/>
                </a:lnTo>
                <a:close/>
                <a:moveTo>
                  <a:pt x="1592" y="1027"/>
                </a:moveTo>
                <a:cubicBezTo>
                  <a:pt x="1069" y="1027"/>
                  <a:pt x="1069" y="1027"/>
                  <a:pt x="1069" y="1027"/>
                </a:cubicBezTo>
                <a:cubicBezTo>
                  <a:pt x="1056" y="1027"/>
                  <a:pt x="1045" y="1017"/>
                  <a:pt x="1045" y="1004"/>
                </a:cubicBezTo>
                <a:cubicBezTo>
                  <a:pt x="1045" y="742"/>
                  <a:pt x="1045" y="742"/>
                  <a:pt x="1045" y="742"/>
                </a:cubicBezTo>
                <a:cubicBezTo>
                  <a:pt x="1045" y="729"/>
                  <a:pt x="1056" y="719"/>
                  <a:pt x="1069" y="719"/>
                </a:cubicBezTo>
                <a:cubicBezTo>
                  <a:pt x="1592" y="719"/>
                  <a:pt x="1592" y="719"/>
                  <a:pt x="1592" y="719"/>
                </a:cubicBezTo>
                <a:cubicBezTo>
                  <a:pt x="1605" y="719"/>
                  <a:pt x="1615" y="729"/>
                  <a:pt x="1615" y="742"/>
                </a:cubicBezTo>
                <a:cubicBezTo>
                  <a:pt x="1615" y="1004"/>
                  <a:pt x="1615" y="1004"/>
                  <a:pt x="1615" y="1004"/>
                </a:cubicBezTo>
                <a:cubicBezTo>
                  <a:pt x="1615" y="1017"/>
                  <a:pt x="1605" y="1027"/>
                  <a:pt x="1592" y="1027"/>
                </a:cubicBezTo>
                <a:close/>
                <a:moveTo>
                  <a:pt x="1092" y="980"/>
                </a:moveTo>
                <a:cubicBezTo>
                  <a:pt x="1568" y="980"/>
                  <a:pt x="1568" y="980"/>
                  <a:pt x="1568" y="980"/>
                </a:cubicBezTo>
                <a:cubicBezTo>
                  <a:pt x="1568" y="766"/>
                  <a:pt x="1568" y="766"/>
                  <a:pt x="1568" y="766"/>
                </a:cubicBezTo>
                <a:cubicBezTo>
                  <a:pt x="1092" y="766"/>
                  <a:pt x="1092" y="766"/>
                  <a:pt x="1092" y="766"/>
                </a:cubicBezTo>
                <a:lnTo>
                  <a:pt x="1092" y="980"/>
                </a:lnTo>
                <a:close/>
                <a:moveTo>
                  <a:pt x="807" y="1027"/>
                </a:moveTo>
                <a:cubicBezTo>
                  <a:pt x="285" y="1027"/>
                  <a:pt x="285" y="1027"/>
                  <a:pt x="285" y="1027"/>
                </a:cubicBezTo>
                <a:cubicBezTo>
                  <a:pt x="272" y="1027"/>
                  <a:pt x="261" y="1017"/>
                  <a:pt x="261" y="1004"/>
                </a:cubicBezTo>
                <a:cubicBezTo>
                  <a:pt x="261" y="742"/>
                  <a:pt x="261" y="742"/>
                  <a:pt x="261" y="742"/>
                </a:cubicBezTo>
                <a:cubicBezTo>
                  <a:pt x="261" y="729"/>
                  <a:pt x="272" y="719"/>
                  <a:pt x="285" y="719"/>
                </a:cubicBezTo>
                <a:cubicBezTo>
                  <a:pt x="807" y="719"/>
                  <a:pt x="807" y="719"/>
                  <a:pt x="807" y="719"/>
                </a:cubicBezTo>
                <a:cubicBezTo>
                  <a:pt x="820" y="719"/>
                  <a:pt x="831" y="729"/>
                  <a:pt x="831" y="742"/>
                </a:cubicBezTo>
                <a:cubicBezTo>
                  <a:pt x="831" y="1004"/>
                  <a:pt x="831" y="1004"/>
                  <a:pt x="831" y="1004"/>
                </a:cubicBezTo>
                <a:cubicBezTo>
                  <a:pt x="831" y="1017"/>
                  <a:pt x="820" y="1027"/>
                  <a:pt x="807" y="1027"/>
                </a:cubicBezTo>
                <a:close/>
                <a:moveTo>
                  <a:pt x="308" y="980"/>
                </a:moveTo>
                <a:cubicBezTo>
                  <a:pt x="784" y="980"/>
                  <a:pt x="784" y="980"/>
                  <a:pt x="784" y="980"/>
                </a:cubicBezTo>
                <a:cubicBezTo>
                  <a:pt x="784" y="766"/>
                  <a:pt x="784" y="766"/>
                  <a:pt x="784" y="766"/>
                </a:cubicBezTo>
                <a:cubicBezTo>
                  <a:pt x="308" y="766"/>
                  <a:pt x="308" y="766"/>
                  <a:pt x="308" y="766"/>
                </a:cubicBezTo>
                <a:lnTo>
                  <a:pt x="308" y="980"/>
                </a:lnTo>
                <a:close/>
                <a:moveTo>
                  <a:pt x="1440" y="439"/>
                </a:moveTo>
                <a:cubicBezTo>
                  <a:pt x="1351" y="439"/>
                  <a:pt x="1351" y="439"/>
                  <a:pt x="1351" y="439"/>
                </a:cubicBezTo>
                <a:cubicBezTo>
                  <a:pt x="1327" y="439"/>
                  <a:pt x="1307" y="419"/>
                  <a:pt x="1307" y="395"/>
                </a:cubicBezTo>
                <a:cubicBezTo>
                  <a:pt x="1307" y="44"/>
                  <a:pt x="1307" y="44"/>
                  <a:pt x="1307" y="44"/>
                </a:cubicBezTo>
                <a:cubicBezTo>
                  <a:pt x="1307" y="20"/>
                  <a:pt x="1327" y="0"/>
                  <a:pt x="1351" y="0"/>
                </a:cubicBezTo>
                <a:cubicBezTo>
                  <a:pt x="1440" y="0"/>
                  <a:pt x="1440" y="0"/>
                  <a:pt x="1440" y="0"/>
                </a:cubicBezTo>
                <a:cubicBezTo>
                  <a:pt x="1465" y="0"/>
                  <a:pt x="1485" y="20"/>
                  <a:pt x="1485" y="44"/>
                </a:cubicBezTo>
                <a:cubicBezTo>
                  <a:pt x="1485" y="395"/>
                  <a:pt x="1485" y="395"/>
                  <a:pt x="1485" y="395"/>
                </a:cubicBezTo>
                <a:cubicBezTo>
                  <a:pt x="1485" y="419"/>
                  <a:pt x="1465" y="439"/>
                  <a:pt x="1440" y="439"/>
                </a:cubicBezTo>
                <a:close/>
                <a:moveTo>
                  <a:pt x="1354" y="392"/>
                </a:moveTo>
                <a:cubicBezTo>
                  <a:pt x="1438" y="392"/>
                  <a:pt x="1438" y="392"/>
                  <a:pt x="1438" y="392"/>
                </a:cubicBezTo>
                <a:cubicBezTo>
                  <a:pt x="1438" y="47"/>
                  <a:pt x="1438" y="47"/>
                  <a:pt x="1438" y="47"/>
                </a:cubicBezTo>
                <a:cubicBezTo>
                  <a:pt x="1354" y="47"/>
                  <a:pt x="1354" y="47"/>
                  <a:pt x="1354" y="47"/>
                </a:cubicBezTo>
                <a:lnTo>
                  <a:pt x="1354" y="392"/>
                </a:lnTo>
                <a:close/>
                <a:moveTo>
                  <a:pt x="525" y="439"/>
                </a:moveTo>
                <a:cubicBezTo>
                  <a:pt x="436" y="439"/>
                  <a:pt x="436" y="439"/>
                  <a:pt x="436" y="439"/>
                </a:cubicBezTo>
                <a:cubicBezTo>
                  <a:pt x="412" y="439"/>
                  <a:pt x="392" y="419"/>
                  <a:pt x="392" y="395"/>
                </a:cubicBezTo>
                <a:cubicBezTo>
                  <a:pt x="392" y="44"/>
                  <a:pt x="392" y="44"/>
                  <a:pt x="392" y="44"/>
                </a:cubicBezTo>
                <a:cubicBezTo>
                  <a:pt x="392" y="20"/>
                  <a:pt x="412" y="0"/>
                  <a:pt x="436" y="0"/>
                </a:cubicBezTo>
                <a:cubicBezTo>
                  <a:pt x="525" y="0"/>
                  <a:pt x="525" y="0"/>
                  <a:pt x="525" y="0"/>
                </a:cubicBezTo>
                <a:cubicBezTo>
                  <a:pt x="550" y="0"/>
                  <a:pt x="569" y="20"/>
                  <a:pt x="569" y="44"/>
                </a:cubicBezTo>
                <a:cubicBezTo>
                  <a:pt x="569" y="395"/>
                  <a:pt x="569" y="395"/>
                  <a:pt x="569" y="395"/>
                </a:cubicBezTo>
                <a:cubicBezTo>
                  <a:pt x="569" y="419"/>
                  <a:pt x="550" y="439"/>
                  <a:pt x="525" y="439"/>
                </a:cubicBezTo>
                <a:close/>
                <a:moveTo>
                  <a:pt x="439" y="392"/>
                </a:moveTo>
                <a:cubicBezTo>
                  <a:pt x="522" y="392"/>
                  <a:pt x="522" y="392"/>
                  <a:pt x="522" y="392"/>
                </a:cubicBezTo>
                <a:cubicBezTo>
                  <a:pt x="522" y="47"/>
                  <a:pt x="522" y="47"/>
                  <a:pt x="522" y="47"/>
                </a:cubicBezTo>
                <a:cubicBezTo>
                  <a:pt x="439" y="47"/>
                  <a:pt x="439" y="47"/>
                  <a:pt x="439" y="47"/>
                </a:cubicBezTo>
                <a:lnTo>
                  <a:pt x="439" y="392"/>
                </a:lnTo>
                <a:close/>
                <a:moveTo>
                  <a:pt x="1200" y="243"/>
                </a:moveTo>
                <a:cubicBezTo>
                  <a:pt x="677" y="243"/>
                  <a:pt x="677" y="243"/>
                  <a:pt x="677" y="243"/>
                </a:cubicBezTo>
                <a:cubicBezTo>
                  <a:pt x="677" y="196"/>
                  <a:pt x="677" y="196"/>
                  <a:pt x="677" y="196"/>
                </a:cubicBezTo>
                <a:cubicBezTo>
                  <a:pt x="1200" y="196"/>
                  <a:pt x="1200" y="196"/>
                  <a:pt x="1200" y="196"/>
                </a:cubicBezTo>
                <a:lnTo>
                  <a:pt x="1200" y="2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grpSp>
        <p:nvGrpSpPr>
          <p:cNvPr id="30" name="Group 49">
            <a:extLst>
              <a:ext uri="{FF2B5EF4-FFF2-40B4-BE49-F238E27FC236}">
                <a16:creationId xmlns:a16="http://schemas.microsoft.com/office/drawing/2014/main" id="{A4A99D8D-7A64-1041-121C-60C823F74E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98247" y="835093"/>
            <a:ext cx="367171" cy="367171"/>
            <a:chOff x="10639" y="4273"/>
            <a:chExt cx="2996" cy="2996"/>
          </a:xfrm>
          <a:solidFill>
            <a:schemeClr val="accent2"/>
          </a:solidFill>
        </p:grpSpPr>
        <p:sp>
          <p:nvSpPr>
            <p:cNvPr id="31" name="Oval 50">
              <a:extLst>
                <a:ext uri="{FF2B5EF4-FFF2-40B4-BE49-F238E27FC236}">
                  <a16:creationId xmlns:a16="http://schemas.microsoft.com/office/drawing/2014/main" id="{F53FA8DA-0462-397C-65C3-021BDF24E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0" y="5674"/>
              <a:ext cx="195" cy="19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2" name="Freeform 51">
              <a:extLst>
                <a:ext uri="{FF2B5EF4-FFF2-40B4-BE49-F238E27FC236}">
                  <a16:creationId xmlns:a16="http://schemas.microsoft.com/office/drawing/2014/main" id="{E3E1671F-7AD4-6D58-44C8-DA204ACB39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39" y="4273"/>
              <a:ext cx="2996" cy="2996"/>
            </a:xfrm>
            <a:custGeom>
              <a:avLst/>
              <a:gdLst>
                <a:gd name="T0" fmla="*/ 1306 w 1582"/>
                <a:gd name="T1" fmla="*/ 1582 h 1582"/>
                <a:gd name="T2" fmla="*/ 19 w 1582"/>
                <a:gd name="T3" fmla="*/ 1582 h 1582"/>
                <a:gd name="T4" fmla="*/ 0 w 1582"/>
                <a:gd name="T5" fmla="*/ 1564 h 1582"/>
                <a:gd name="T6" fmla="*/ 0 w 1582"/>
                <a:gd name="T7" fmla="*/ 19 h 1582"/>
                <a:gd name="T8" fmla="*/ 37 w 1582"/>
                <a:gd name="T9" fmla="*/ 19 h 1582"/>
                <a:gd name="T10" fmla="*/ 37 w 1582"/>
                <a:gd name="T11" fmla="*/ 1545 h 1582"/>
                <a:gd name="T12" fmla="*/ 1306 w 1582"/>
                <a:gd name="T13" fmla="*/ 1545 h 1582"/>
                <a:gd name="T14" fmla="*/ 1306 w 1582"/>
                <a:gd name="T15" fmla="*/ 1582 h 1582"/>
                <a:gd name="T16" fmla="*/ 1582 w 1582"/>
                <a:gd name="T17" fmla="*/ 1564 h 1582"/>
                <a:gd name="T18" fmla="*/ 1545 w 1582"/>
                <a:gd name="T19" fmla="*/ 1564 h 1582"/>
                <a:gd name="T20" fmla="*/ 1545 w 1582"/>
                <a:gd name="T21" fmla="*/ 37 h 1582"/>
                <a:gd name="T22" fmla="*/ 276 w 1582"/>
                <a:gd name="T23" fmla="*/ 37 h 1582"/>
                <a:gd name="T24" fmla="*/ 276 w 1582"/>
                <a:gd name="T25" fmla="*/ 0 h 1582"/>
                <a:gd name="T26" fmla="*/ 1564 w 1582"/>
                <a:gd name="T27" fmla="*/ 0 h 1582"/>
                <a:gd name="T28" fmla="*/ 1582 w 1582"/>
                <a:gd name="T29" fmla="*/ 19 h 1582"/>
                <a:gd name="T30" fmla="*/ 1582 w 1582"/>
                <a:gd name="T31" fmla="*/ 1564 h 1582"/>
                <a:gd name="T32" fmla="*/ 791 w 1582"/>
                <a:gd name="T33" fmla="*/ 1325 h 1582"/>
                <a:gd name="T34" fmla="*/ 258 w 1582"/>
                <a:gd name="T35" fmla="*/ 791 h 1582"/>
                <a:gd name="T36" fmla="*/ 791 w 1582"/>
                <a:gd name="T37" fmla="*/ 258 h 1582"/>
                <a:gd name="T38" fmla="*/ 1325 w 1582"/>
                <a:gd name="T39" fmla="*/ 791 h 1582"/>
                <a:gd name="T40" fmla="*/ 791 w 1582"/>
                <a:gd name="T41" fmla="*/ 1325 h 1582"/>
                <a:gd name="T42" fmla="*/ 791 w 1582"/>
                <a:gd name="T43" fmla="*/ 295 h 1582"/>
                <a:gd name="T44" fmla="*/ 295 w 1582"/>
                <a:gd name="T45" fmla="*/ 791 h 1582"/>
                <a:gd name="T46" fmla="*/ 791 w 1582"/>
                <a:gd name="T47" fmla="*/ 1288 h 1582"/>
                <a:gd name="T48" fmla="*/ 1288 w 1582"/>
                <a:gd name="T49" fmla="*/ 791 h 1582"/>
                <a:gd name="T50" fmla="*/ 791 w 1582"/>
                <a:gd name="T51" fmla="*/ 295 h 1582"/>
                <a:gd name="T52" fmla="*/ 791 w 1582"/>
                <a:gd name="T53" fmla="*/ 1067 h 1582"/>
                <a:gd name="T54" fmla="*/ 515 w 1582"/>
                <a:gd name="T55" fmla="*/ 791 h 1582"/>
                <a:gd name="T56" fmla="*/ 791 w 1582"/>
                <a:gd name="T57" fmla="*/ 515 h 1582"/>
                <a:gd name="T58" fmla="*/ 1067 w 1582"/>
                <a:gd name="T59" fmla="*/ 791 h 1582"/>
                <a:gd name="T60" fmla="*/ 791 w 1582"/>
                <a:gd name="T61" fmla="*/ 1067 h 1582"/>
                <a:gd name="T62" fmla="*/ 791 w 1582"/>
                <a:gd name="T63" fmla="*/ 552 h 1582"/>
                <a:gd name="T64" fmla="*/ 552 w 1582"/>
                <a:gd name="T65" fmla="*/ 791 h 1582"/>
                <a:gd name="T66" fmla="*/ 791 w 1582"/>
                <a:gd name="T67" fmla="*/ 1030 h 1582"/>
                <a:gd name="T68" fmla="*/ 1030 w 1582"/>
                <a:gd name="T69" fmla="*/ 791 h 1582"/>
                <a:gd name="T70" fmla="*/ 791 w 1582"/>
                <a:gd name="T71" fmla="*/ 552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82" h="1582">
                  <a:moveTo>
                    <a:pt x="1306" y="1582"/>
                  </a:moveTo>
                  <a:cubicBezTo>
                    <a:pt x="19" y="1582"/>
                    <a:pt x="19" y="1582"/>
                    <a:pt x="19" y="1582"/>
                  </a:cubicBezTo>
                  <a:cubicBezTo>
                    <a:pt x="9" y="1582"/>
                    <a:pt x="0" y="1574"/>
                    <a:pt x="0" y="15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545"/>
                    <a:pt x="37" y="1545"/>
                    <a:pt x="37" y="1545"/>
                  </a:cubicBezTo>
                  <a:cubicBezTo>
                    <a:pt x="1306" y="1545"/>
                    <a:pt x="1306" y="1545"/>
                    <a:pt x="1306" y="1545"/>
                  </a:cubicBezTo>
                  <a:lnTo>
                    <a:pt x="1306" y="1582"/>
                  </a:lnTo>
                  <a:close/>
                  <a:moveTo>
                    <a:pt x="1582" y="1564"/>
                  </a:moveTo>
                  <a:cubicBezTo>
                    <a:pt x="1545" y="1564"/>
                    <a:pt x="1545" y="1564"/>
                    <a:pt x="1545" y="1564"/>
                  </a:cubicBezTo>
                  <a:cubicBezTo>
                    <a:pt x="1545" y="37"/>
                    <a:pt x="1545" y="37"/>
                    <a:pt x="1545" y="37"/>
                  </a:cubicBezTo>
                  <a:cubicBezTo>
                    <a:pt x="276" y="37"/>
                    <a:pt x="276" y="37"/>
                    <a:pt x="276" y="37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1564" y="0"/>
                    <a:pt x="1564" y="0"/>
                    <a:pt x="1564" y="0"/>
                  </a:cubicBezTo>
                  <a:cubicBezTo>
                    <a:pt x="1574" y="0"/>
                    <a:pt x="1582" y="9"/>
                    <a:pt x="1582" y="19"/>
                  </a:cubicBezTo>
                  <a:lnTo>
                    <a:pt x="1582" y="1564"/>
                  </a:lnTo>
                  <a:close/>
                  <a:moveTo>
                    <a:pt x="791" y="1325"/>
                  </a:moveTo>
                  <a:cubicBezTo>
                    <a:pt x="497" y="1325"/>
                    <a:pt x="258" y="1086"/>
                    <a:pt x="258" y="791"/>
                  </a:cubicBezTo>
                  <a:cubicBezTo>
                    <a:pt x="258" y="497"/>
                    <a:pt x="497" y="258"/>
                    <a:pt x="791" y="258"/>
                  </a:cubicBezTo>
                  <a:cubicBezTo>
                    <a:pt x="1086" y="258"/>
                    <a:pt x="1325" y="497"/>
                    <a:pt x="1325" y="791"/>
                  </a:cubicBezTo>
                  <a:cubicBezTo>
                    <a:pt x="1325" y="1086"/>
                    <a:pt x="1086" y="1325"/>
                    <a:pt x="791" y="1325"/>
                  </a:cubicBezTo>
                  <a:close/>
                  <a:moveTo>
                    <a:pt x="791" y="295"/>
                  </a:moveTo>
                  <a:cubicBezTo>
                    <a:pt x="518" y="295"/>
                    <a:pt x="295" y="518"/>
                    <a:pt x="295" y="791"/>
                  </a:cubicBezTo>
                  <a:cubicBezTo>
                    <a:pt x="295" y="1065"/>
                    <a:pt x="518" y="1288"/>
                    <a:pt x="791" y="1288"/>
                  </a:cubicBezTo>
                  <a:cubicBezTo>
                    <a:pt x="1065" y="1288"/>
                    <a:pt x="1288" y="1065"/>
                    <a:pt x="1288" y="791"/>
                  </a:cubicBezTo>
                  <a:cubicBezTo>
                    <a:pt x="1288" y="518"/>
                    <a:pt x="1065" y="295"/>
                    <a:pt x="791" y="295"/>
                  </a:cubicBezTo>
                  <a:close/>
                  <a:moveTo>
                    <a:pt x="791" y="1067"/>
                  </a:moveTo>
                  <a:cubicBezTo>
                    <a:pt x="639" y="1067"/>
                    <a:pt x="515" y="944"/>
                    <a:pt x="515" y="791"/>
                  </a:cubicBezTo>
                  <a:cubicBezTo>
                    <a:pt x="515" y="639"/>
                    <a:pt x="639" y="515"/>
                    <a:pt x="791" y="515"/>
                  </a:cubicBezTo>
                  <a:cubicBezTo>
                    <a:pt x="944" y="515"/>
                    <a:pt x="1067" y="639"/>
                    <a:pt x="1067" y="791"/>
                  </a:cubicBezTo>
                  <a:cubicBezTo>
                    <a:pt x="1067" y="944"/>
                    <a:pt x="944" y="1067"/>
                    <a:pt x="791" y="1067"/>
                  </a:cubicBezTo>
                  <a:close/>
                  <a:moveTo>
                    <a:pt x="791" y="552"/>
                  </a:moveTo>
                  <a:cubicBezTo>
                    <a:pt x="660" y="552"/>
                    <a:pt x="552" y="660"/>
                    <a:pt x="552" y="791"/>
                  </a:cubicBezTo>
                  <a:cubicBezTo>
                    <a:pt x="552" y="923"/>
                    <a:pt x="660" y="1030"/>
                    <a:pt x="791" y="1030"/>
                  </a:cubicBezTo>
                  <a:cubicBezTo>
                    <a:pt x="923" y="1030"/>
                    <a:pt x="1030" y="923"/>
                    <a:pt x="1030" y="791"/>
                  </a:cubicBezTo>
                  <a:cubicBezTo>
                    <a:pt x="1030" y="660"/>
                    <a:pt x="923" y="552"/>
                    <a:pt x="791" y="5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43" name="AutoShape 49">
            <a:extLst>
              <a:ext uri="{FF2B5EF4-FFF2-40B4-BE49-F238E27FC236}">
                <a16:creationId xmlns:a16="http://schemas.microsoft.com/office/drawing/2014/main" id="{E6CABE61-AFE5-855D-88EC-ACF859A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66" y="1782056"/>
            <a:ext cx="2412000" cy="609798"/>
          </a:xfrm>
          <a:prstGeom prst="homePlate">
            <a:avLst>
              <a:gd name="adj" fmla="val 46164"/>
            </a:avLst>
          </a:prstGeom>
          <a:solidFill>
            <a:srgbClr val="061F80"/>
          </a:solidFill>
          <a:ln w="19050" algn="ctr">
            <a:noFill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Font typeface="Arial" panose="020B0604020202020204" pitchFamily="34" charset="0"/>
              <a:buChar char="–"/>
              <a:defRPr sz="14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Char char="•"/>
              <a:defRPr sz="14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4" name="AutoShape 51">
            <a:extLst>
              <a:ext uri="{FF2B5EF4-FFF2-40B4-BE49-F238E27FC236}">
                <a16:creationId xmlns:a16="http://schemas.microsoft.com/office/drawing/2014/main" id="{86EAF9F9-A94F-2011-5928-069C3861E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4615" y="1782056"/>
            <a:ext cx="2412000" cy="609798"/>
          </a:xfrm>
          <a:prstGeom prst="chevron">
            <a:avLst>
              <a:gd name="adj" fmla="val 45519"/>
            </a:avLst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Font typeface="Arial" panose="020B0604020202020204" pitchFamily="34" charset="0"/>
              <a:buChar char="–"/>
              <a:defRPr sz="14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Char char="•"/>
              <a:defRPr sz="14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     </a:t>
            </a:r>
            <a:endParaRPr kumimoji="0" lang="en-GB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5" name="AutoShape 51">
            <a:extLst>
              <a:ext uri="{FF2B5EF4-FFF2-40B4-BE49-F238E27FC236}">
                <a16:creationId xmlns:a16="http://schemas.microsoft.com/office/drawing/2014/main" id="{F6A7D9F3-A101-E009-2627-F0C9F217F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966" y="1782056"/>
            <a:ext cx="2412000" cy="609798"/>
          </a:xfrm>
          <a:prstGeom prst="chevron">
            <a:avLst>
              <a:gd name="adj" fmla="val 42582"/>
            </a:avLst>
          </a:prstGeom>
          <a:solidFill>
            <a:srgbClr val="054ADA"/>
          </a:solidFill>
          <a:ln w="19050" algn="ctr">
            <a:noFill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Font typeface="Arial" panose="020B0604020202020204" pitchFamily="34" charset="0"/>
              <a:buChar char="–"/>
              <a:defRPr sz="14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Char char="•"/>
              <a:defRPr sz="14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     </a:t>
            </a:r>
            <a:endParaRPr kumimoji="0" lang="en-GB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9" name="AutoShape 51">
            <a:extLst>
              <a:ext uri="{FF2B5EF4-FFF2-40B4-BE49-F238E27FC236}">
                <a16:creationId xmlns:a16="http://schemas.microsoft.com/office/drawing/2014/main" id="{FC6D979E-8C29-E8C3-D500-86748B7BF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316" y="1782056"/>
            <a:ext cx="2412000" cy="609798"/>
          </a:xfrm>
          <a:prstGeom prst="chevron">
            <a:avLst>
              <a:gd name="adj" fmla="val 48456"/>
            </a:avLst>
          </a:prstGeom>
          <a:solidFill>
            <a:srgbClr val="0530AD"/>
          </a:solidFill>
          <a:ln w="19050" algn="ctr">
            <a:noFill/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Font typeface="Arial" panose="020B0604020202020204" pitchFamily="34" charset="0"/>
              <a:buChar char="–"/>
              <a:defRPr sz="14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spcAft>
                <a:spcPct val="20000"/>
              </a:spcAft>
              <a:buClr>
                <a:srgbClr val="002060"/>
              </a:buClr>
              <a:buChar char="•"/>
              <a:defRPr sz="140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    </a:t>
            </a:r>
            <a:endParaRPr kumimoji="0" lang="en-GB" altLang="en-US" sz="1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061E02-7193-BB45-F1E6-92C19E2E4112}"/>
              </a:ext>
            </a:extLst>
          </p:cNvPr>
          <p:cNvSpPr txBox="1"/>
          <p:nvPr/>
        </p:nvSpPr>
        <p:spPr>
          <a:xfrm>
            <a:off x="718124" y="1572601"/>
            <a:ext cx="143308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61F80"/>
                </a:solidFill>
                <a:latin typeface="IBM Plex Sans" charset="0"/>
                <a:ea typeface="IBM Plex Sans" charset="0"/>
                <a:cs typeface="IBM Plex Sans" charset="0"/>
              </a:rPr>
              <a:t>Assessment Scoping – ½ hour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142086-0856-A8E2-7582-8BF23A80FCC9}"/>
              </a:ext>
            </a:extLst>
          </p:cNvPr>
          <p:cNvSpPr txBox="1"/>
          <p:nvPr/>
        </p:nvSpPr>
        <p:spPr>
          <a:xfrm>
            <a:off x="2712998" y="1572601"/>
            <a:ext cx="162063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b="1" dirty="0">
                <a:solidFill>
                  <a:srgbClr val="0530AD"/>
                </a:solidFill>
                <a:latin typeface="IBM Plex Sans" charset="0"/>
                <a:ea typeface="IBM Plex Sans" charset="0"/>
                <a:cs typeface="IBM Plex Sans" charset="0"/>
              </a:rPr>
              <a:t>Discovery Interviews – 1 hour per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6BC26A-3716-AE63-D509-95F9906D11B5}"/>
              </a:ext>
            </a:extLst>
          </p:cNvPr>
          <p:cNvSpPr txBox="1"/>
          <p:nvPr/>
        </p:nvSpPr>
        <p:spPr>
          <a:xfrm>
            <a:off x="4739933" y="1572601"/>
            <a:ext cx="174406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rgbClr val="054ADA"/>
                </a:solidFill>
                <a:latin typeface="IBM Plex Sans" charset="0"/>
                <a:ea typeface="IBM Plex Sans" charset="0"/>
                <a:cs typeface="IBM Plex Sans" charset="0"/>
              </a:rPr>
              <a:t>Synthesis and Value Model – 1 week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FF4EE2-FACF-6E52-E3B1-EC20C4E0E556}"/>
              </a:ext>
            </a:extLst>
          </p:cNvPr>
          <p:cNvSpPr txBox="1"/>
          <p:nvPr/>
        </p:nvSpPr>
        <p:spPr>
          <a:xfrm>
            <a:off x="7012125" y="1572601"/>
            <a:ext cx="137698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b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Value Case Readout – 1 hour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C75438D-27C3-BD1D-AF2C-C581C8FF5FA2}"/>
              </a:ext>
            </a:extLst>
          </p:cNvPr>
          <p:cNvSpPr txBox="1"/>
          <p:nvPr/>
        </p:nvSpPr>
        <p:spPr>
          <a:xfrm>
            <a:off x="644780" y="1889465"/>
            <a:ext cx="1597233" cy="441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imSun" panose="02010600030101010101" pitchFamily="2" charset="-122"/>
                <a:cs typeface="Calibri" panose="020F0502020204030204" pitchFamily="34" charset="0"/>
              </a:rPr>
              <a:t>Step 1 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imSun" panose="02010600030101010101" pitchFamily="2" charset="-122"/>
                <a:cs typeface="Calibri" panose="020F0502020204030204" pitchFamily="34" charset="0"/>
              </a:rPr>
              <a:t>Discover and gain consensus on key improvement areas</a:t>
            </a:r>
            <a:endParaRPr kumimoji="0" lang="en-GB" altLang="en-US" sz="9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A746F3-457D-AC78-AA3C-5A09E132320E}"/>
              </a:ext>
            </a:extLst>
          </p:cNvPr>
          <p:cNvSpPr txBox="1"/>
          <p:nvPr/>
        </p:nvSpPr>
        <p:spPr>
          <a:xfrm>
            <a:off x="2733430" y="1889465"/>
            <a:ext cx="1597233" cy="441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Step 2 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imSun" panose="02010600030101010101" pitchFamily="2" charset="-122"/>
                <a:cs typeface="Calibri" panose="020F0502020204030204" pitchFamily="34" charset="0"/>
              </a:rPr>
              <a:t>Define benefit opportunities and value propositions</a:t>
            </a:r>
            <a:endParaRPr kumimoji="0" lang="en-GB" altLang="en-US" sz="9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E517AA-CCA2-8A4F-A57C-BE56EF003842}"/>
              </a:ext>
            </a:extLst>
          </p:cNvPr>
          <p:cNvSpPr txBox="1"/>
          <p:nvPr/>
        </p:nvSpPr>
        <p:spPr>
          <a:xfrm>
            <a:off x="4822080" y="1889465"/>
            <a:ext cx="1597233" cy="441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Step 3 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imSun" panose="02010600030101010101" pitchFamily="2" charset="-122"/>
                <a:cs typeface="Calibri" panose="020F0502020204030204" pitchFamily="34" charset="0"/>
              </a:rPr>
              <a:t>Establish business case modeling framework</a:t>
            </a:r>
            <a:endParaRPr kumimoji="0" lang="en-GB" altLang="en-US" sz="9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6145E3-EE73-A7DE-8921-E0B34A8AA5F7}"/>
              </a:ext>
            </a:extLst>
          </p:cNvPr>
          <p:cNvSpPr txBox="1"/>
          <p:nvPr/>
        </p:nvSpPr>
        <p:spPr>
          <a:xfrm>
            <a:off x="6650223" y="1889465"/>
            <a:ext cx="2068640" cy="441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Step 4</a:t>
            </a:r>
          </a:p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SimSun" panose="02010600030101010101" pitchFamily="2" charset="-122"/>
                <a:cs typeface="Calibri" panose="020F0502020204030204" pitchFamily="34" charset="0"/>
              </a:rPr>
              <a:t>Summarize and present strategic business opportunities and value case</a:t>
            </a:r>
            <a:endParaRPr kumimoji="0" lang="en-GB" altLang="en-US" sz="9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6D4B8006-3A71-8928-103D-FACDEC35F92D}"/>
              </a:ext>
            </a:extLst>
          </p:cNvPr>
          <p:cNvSpPr/>
          <p:nvPr/>
        </p:nvSpPr>
        <p:spPr bwMode="auto">
          <a:xfrm rot="5400000">
            <a:off x="4470645" y="3076912"/>
            <a:ext cx="242950" cy="130288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7A629829-E095-39DD-C915-1DCF3905B2DB}"/>
              </a:ext>
            </a:extLst>
          </p:cNvPr>
          <p:cNvSpPr/>
          <p:nvPr/>
        </p:nvSpPr>
        <p:spPr bwMode="auto">
          <a:xfrm rot="5400000">
            <a:off x="6665837" y="3056206"/>
            <a:ext cx="242950" cy="130288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4649A-B820-6FAE-29B3-7062B7F56FD7}"/>
              </a:ext>
            </a:extLst>
          </p:cNvPr>
          <p:cNvSpPr txBox="1"/>
          <p:nvPr/>
        </p:nvSpPr>
        <p:spPr>
          <a:xfrm>
            <a:off x="228666" y="3993767"/>
            <a:ext cx="5766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cs typeface="Arial" panose="020B0604020202020204" pitchFamily="34" charset="0"/>
              </a:rPr>
              <a:t>1) The approach is flexible and can be customized to the client-specific situation and scope </a:t>
            </a:r>
            <a:endParaRPr lang="en-US" sz="900" i="1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2C7C852-37AB-FD4B-F600-1FFA794D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87" y="2597186"/>
            <a:ext cx="1875004" cy="104898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0799D18-BA4C-0946-6FBA-C350DE59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14" y="2613840"/>
            <a:ext cx="1885621" cy="10780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E1DDF4C-3D83-AC0D-7758-18E2BFD4A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255" y="2613840"/>
            <a:ext cx="1862430" cy="10780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BE8D438-BF4C-38DA-C612-E760CC46E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737" y="2592663"/>
            <a:ext cx="1842234" cy="108889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51147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3B9F90-10F2-BE43-8BE8-DE929143B2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1" y="4899872"/>
            <a:ext cx="1828732" cy="166687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86457E-FE28-5971-8814-5066B12FE752}"/>
              </a:ext>
            </a:extLst>
          </p:cNvPr>
          <p:cNvSpPr txBox="1">
            <a:spLocks/>
          </p:cNvSpPr>
          <p:nvPr/>
        </p:nvSpPr>
        <p:spPr>
          <a:xfrm>
            <a:off x="210312" y="301031"/>
            <a:ext cx="8723375" cy="224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1400" dirty="0">
                <a:solidFill>
                  <a:schemeClr val="accent2"/>
                </a:solidFill>
              </a:rPr>
              <a:t>Sterling Data Exchange Value Framework with Prioritized Benefit Opportunities for &lt;Client X&gt;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59704-C4FD-9CA6-C3A0-F759D0425460}"/>
              </a:ext>
            </a:extLst>
          </p:cNvPr>
          <p:cNvSpPr txBox="1"/>
          <p:nvPr/>
        </p:nvSpPr>
        <p:spPr>
          <a:xfrm>
            <a:off x="231186" y="114429"/>
            <a:ext cx="375523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37">
              <a:spcBef>
                <a:spcPts val="825"/>
              </a:spcBef>
              <a:defRPr/>
            </a:pPr>
            <a:r>
              <a:rPr lang="en-US" sz="1000" kern="0" dirty="0">
                <a:solidFill>
                  <a:schemeClr val="bg2"/>
                </a:solidFill>
                <a:latin typeface="IBM Plex Sans" panose="020B0503050203000203" pitchFamily="34" charset="0"/>
              </a:rPr>
              <a:t>Representative Client Examples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143CA2-DEBD-14CF-988F-874FC22FA904}"/>
              </a:ext>
            </a:extLst>
          </p:cNvPr>
          <p:cNvSpPr txBox="1"/>
          <p:nvPr/>
        </p:nvSpPr>
        <p:spPr>
          <a:xfrm>
            <a:off x="4084900" y="810632"/>
            <a:ext cx="1569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en-US" sz="1100" b="1" dirty="0">
                <a:solidFill>
                  <a:srgbClr val="0530AD"/>
                </a:solidFill>
                <a:latin typeface="IBM Plex Sans" panose="020B0503050203000203" pitchFamily="34" charset="0"/>
              </a:rPr>
              <a:t>Prioritized Benefits</a:t>
            </a:r>
            <a:r>
              <a:rPr lang="en-US" sz="1100" b="1" baseline="30000" dirty="0">
                <a:solidFill>
                  <a:srgbClr val="0530AD"/>
                </a:solidFill>
                <a:latin typeface="IBM Plex Sans" panose="020B0503050203000203" pitchFamily="34" charset="0"/>
              </a:rPr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AF3692-E321-233A-4796-A7588A33C157}"/>
              </a:ext>
            </a:extLst>
          </p:cNvPr>
          <p:cNvSpPr txBox="1"/>
          <p:nvPr/>
        </p:nvSpPr>
        <p:spPr>
          <a:xfrm>
            <a:off x="1482515" y="819941"/>
            <a:ext cx="1913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en-US" sz="1100" b="1" dirty="0">
                <a:solidFill>
                  <a:srgbClr val="0530AD"/>
                </a:solidFill>
                <a:latin typeface="IBM Plex Sans" panose="020B0503050203000203" pitchFamily="34" charset="0"/>
              </a:rPr>
              <a:t>Benefit Categories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031639A-16B5-5ABE-8577-BBD6C87BEE68}"/>
              </a:ext>
            </a:extLst>
          </p:cNvPr>
          <p:cNvSpPr/>
          <p:nvPr/>
        </p:nvSpPr>
        <p:spPr bwMode="auto">
          <a:xfrm>
            <a:off x="1577929" y="1268413"/>
            <a:ext cx="1300443" cy="488819"/>
          </a:xfrm>
          <a:prstGeom prst="rect">
            <a:avLst/>
          </a:prstGeom>
          <a:solidFill>
            <a:srgbClr val="0062FF"/>
          </a:solidFill>
          <a:ln w="190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IBM Plex Sans" panose="020B0503050203000203" pitchFamily="34" charset="0"/>
              </a:rPr>
              <a:t>Reduce Incumbent MFT Platform TCO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A50EE3B4-6B75-AE26-4793-84DBA02123F0}"/>
              </a:ext>
            </a:extLst>
          </p:cNvPr>
          <p:cNvCxnSpPr>
            <a:cxnSpLocks/>
            <a:stCxn id="86" idx="3"/>
            <a:endCxn id="84" idx="1"/>
          </p:cNvCxnSpPr>
          <p:nvPr/>
        </p:nvCxnSpPr>
        <p:spPr bwMode="auto">
          <a:xfrm flipV="1">
            <a:off x="1317418" y="1512823"/>
            <a:ext cx="260511" cy="1163509"/>
          </a:xfrm>
          <a:prstGeom prst="bentConnector3">
            <a:avLst/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48A96E05-586B-DFC5-79C6-7FA7A5870863}"/>
              </a:ext>
            </a:extLst>
          </p:cNvPr>
          <p:cNvSpPr/>
          <p:nvPr/>
        </p:nvSpPr>
        <p:spPr bwMode="auto">
          <a:xfrm>
            <a:off x="210312" y="2424085"/>
            <a:ext cx="1107106" cy="504493"/>
          </a:xfrm>
          <a:prstGeom prst="roundRect">
            <a:avLst/>
          </a:prstGeom>
          <a:solidFill>
            <a:srgbClr val="061F8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FFFFFF"/>
                </a:solidFill>
                <a:latin typeface="IBM Plex Sans" panose="020B0503050203000203" pitchFamily="34" charset="0"/>
              </a:rPr>
              <a:t>Sterling Data Exchange (SDE) Value Framework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B61E771-DD91-AFA6-43C6-6AE9FD0579B5}"/>
              </a:ext>
            </a:extLst>
          </p:cNvPr>
          <p:cNvSpPr/>
          <p:nvPr/>
        </p:nvSpPr>
        <p:spPr bwMode="auto">
          <a:xfrm>
            <a:off x="1577929" y="2088139"/>
            <a:ext cx="1300443" cy="488819"/>
          </a:xfrm>
          <a:prstGeom prst="rect">
            <a:avLst/>
          </a:prstGeom>
          <a:solidFill>
            <a:srgbClr val="0062FF"/>
          </a:solidFill>
          <a:ln w="190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IBM Plex Sans" panose="020B0503050203000203" pitchFamily="34" charset="0"/>
              </a:rPr>
              <a:t>Increase Data Exchange Lifecycle Productivity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DEAA92F-65A3-8A6F-CA8B-144A09574D34}"/>
              </a:ext>
            </a:extLst>
          </p:cNvPr>
          <p:cNvSpPr/>
          <p:nvPr/>
        </p:nvSpPr>
        <p:spPr bwMode="auto">
          <a:xfrm>
            <a:off x="1577929" y="3091083"/>
            <a:ext cx="1300443" cy="488819"/>
          </a:xfrm>
          <a:prstGeom prst="rect">
            <a:avLst/>
          </a:prstGeom>
          <a:solidFill>
            <a:srgbClr val="0062FF"/>
          </a:solidFill>
          <a:ln w="190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IBM Plex Sans" panose="020B0503050203000203" pitchFamily="34" charset="0"/>
              </a:rPr>
              <a:t>Increase Trading Partner Management Automation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885DE3D-3BA9-EF38-B005-9B256DEC75B9}"/>
              </a:ext>
            </a:extLst>
          </p:cNvPr>
          <p:cNvSpPr/>
          <p:nvPr/>
        </p:nvSpPr>
        <p:spPr bwMode="auto">
          <a:xfrm>
            <a:off x="3082728" y="1180341"/>
            <a:ext cx="2992613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    Reduce incumbent MFT platform SW costs 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80615381-8692-3899-3082-8DA4E7819564}"/>
              </a:ext>
            </a:extLst>
          </p:cNvPr>
          <p:cNvSpPr/>
          <p:nvPr/>
        </p:nvSpPr>
        <p:spPr bwMode="auto">
          <a:xfrm>
            <a:off x="3082727" y="1410936"/>
            <a:ext cx="2992613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Reduce incumbent MFT platform 3</a:t>
            </a:r>
            <a:r>
              <a:rPr lang="en-US" sz="800" baseline="30000" dirty="0">
                <a:solidFill>
                  <a:srgbClr val="0530AD"/>
                </a:solidFill>
                <a:latin typeface="IBM Plex Sans" panose="020B0503050203000203" pitchFamily="34" charset="0"/>
              </a:rPr>
              <a:t>rd</a:t>
            </a: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 party services cost</a:t>
            </a:r>
            <a:endParaRPr lang="en-US" sz="800" dirty="0">
              <a:solidFill>
                <a:srgbClr val="0530AD"/>
              </a:solidFill>
              <a:highlight>
                <a:srgbClr val="FFFF00"/>
              </a:highlight>
              <a:latin typeface="IBM Plex Sans" panose="020B0503050203000203" pitchFamily="34" charset="0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A0CAEE85-D904-A3C4-D70B-D77E93E63A34}"/>
              </a:ext>
            </a:extLst>
          </p:cNvPr>
          <p:cNvSpPr/>
          <p:nvPr/>
        </p:nvSpPr>
        <p:spPr bwMode="auto">
          <a:xfrm>
            <a:off x="3084546" y="1816184"/>
            <a:ext cx="2992613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Increase development &amp; integration team productivity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6EA3ABD8-8F4F-64F5-A5C6-4BA6E0610EDB}"/>
              </a:ext>
            </a:extLst>
          </p:cNvPr>
          <p:cNvSpPr/>
          <p:nvPr/>
        </p:nvSpPr>
        <p:spPr bwMode="auto">
          <a:xfrm>
            <a:off x="3082727" y="2041439"/>
            <a:ext cx="2992613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Increase operations team productivity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B8632BA7-F83A-7A6D-6401-CFEB9D1EF69E}"/>
              </a:ext>
            </a:extLst>
          </p:cNvPr>
          <p:cNvSpPr/>
          <p:nvPr/>
        </p:nvSpPr>
        <p:spPr bwMode="auto">
          <a:xfrm>
            <a:off x="3084546" y="2270593"/>
            <a:ext cx="2992613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Reduce core platform maintenance &amp; upgrade costs 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F157C384-4C08-4AC6-9E9F-8CF22B8AFE6D}"/>
              </a:ext>
            </a:extLst>
          </p:cNvPr>
          <p:cNvSpPr/>
          <p:nvPr/>
        </p:nvSpPr>
        <p:spPr bwMode="auto">
          <a:xfrm>
            <a:off x="3082727" y="3143739"/>
            <a:ext cx="2992613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Reduce cost to maintain existing trading partners 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E92AB10-D2D6-7FDB-3A5B-DFCBC521F4C5}"/>
              </a:ext>
            </a:extLst>
          </p:cNvPr>
          <p:cNvSpPr/>
          <p:nvPr/>
        </p:nvSpPr>
        <p:spPr bwMode="auto">
          <a:xfrm>
            <a:off x="3084546" y="3359760"/>
            <a:ext cx="2992613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     Reduce cost to renew existing trading partners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EF88399-6DE0-8DD3-A7F1-1B4C941992E8}"/>
              </a:ext>
            </a:extLst>
          </p:cNvPr>
          <p:cNvSpPr/>
          <p:nvPr/>
        </p:nvSpPr>
        <p:spPr bwMode="auto">
          <a:xfrm>
            <a:off x="3082727" y="2922747"/>
            <a:ext cx="2992613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Reduce cost to onboard new trading partners</a:t>
            </a:r>
          </a:p>
        </p:txBody>
      </p: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D345A810-80E4-E639-FFA7-A302FFD85DEA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 bwMode="auto">
          <a:xfrm flipV="1">
            <a:off x="1317418" y="2332549"/>
            <a:ext cx="260511" cy="343783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56BC56C4-FED3-2548-4246-50049B50DE31}"/>
              </a:ext>
            </a:extLst>
          </p:cNvPr>
          <p:cNvCxnSpPr>
            <a:cxnSpLocks/>
            <a:stCxn id="86" idx="3"/>
            <a:endCxn id="88" idx="1"/>
          </p:cNvCxnSpPr>
          <p:nvPr/>
        </p:nvCxnSpPr>
        <p:spPr bwMode="auto">
          <a:xfrm>
            <a:off x="1317418" y="2676332"/>
            <a:ext cx="260511" cy="659161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2A2C905-1906-263D-82DC-36C7C1C08411}"/>
              </a:ext>
            </a:extLst>
          </p:cNvPr>
          <p:cNvCxnSpPr>
            <a:cxnSpLocks/>
            <a:stCxn id="84" idx="3"/>
            <a:endCxn id="89" idx="1"/>
          </p:cNvCxnSpPr>
          <p:nvPr/>
        </p:nvCxnSpPr>
        <p:spPr bwMode="auto">
          <a:xfrm flipV="1">
            <a:off x="2878372" y="1280374"/>
            <a:ext cx="204356" cy="232449"/>
          </a:xfrm>
          <a:prstGeom prst="bentConnector3">
            <a:avLst/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3C1A065C-E18E-56F7-30E0-68633E4E5D6F}"/>
              </a:ext>
            </a:extLst>
          </p:cNvPr>
          <p:cNvCxnSpPr>
            <a:cxnSpLocks/>
            <a:stCxn id="84" idx="3"/>
            <a:endCxn id="92" idx="1"/>
          </p:cNvCxnSpPr>
          <p:nvPr/>
        </p:nvCxnSpPr>
        <p:spPr bwMode="auto">
          <a:xfrm flipV="1">
            <a:off x="2878372" y="1510969"/>
            <a:ext cx="204355" cy="1854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C914806C-79C7-EB75-53CF-94D99B8DE2E7}"/>
              </a:ext>
            </a:extLst>
          </p:cNvPr>
          <p:cNvCxnSpPr>
            <a:cxnSpLocks/>
            <a:stCxn id="87" idx="3"/>
            <a:endCxn id="93" idx="1"/>
          </p:cNvCxnSpPr>
          <p:nvPr/>
        </p:nvCxnSpPr>
        <p:spPr bwMode="auto">
          <a:xfrm flipV="1">
            <a:off x="2878372" y="1916217"/>
            <a:ext cx="206174" cy="416332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1D4BB80F-6A64-E7C9-0E63-6E9F39EF923B}"/>
              </a:ext>
            </a:extLst>
          </p:cNvPr>
          <p:cNvCxnSpPr>
            <a:cxnSpLocks/>
            <a:stCxn id="87" idx="3"/>
            <a:endCxn id="94" idx="1"/>
          </p:cNvCxnSpPr>
          <p:nvPr/>
        </p:nvCxnSpPr>
        <p:spPr bwMode="auto">
          <a:xfrm flipV="1">
            <a:off x="2878372" y="2141472"/>
            <a:ext cx="204355" cy="191077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006EB64D-2E93-44F5-AF32-2731548F1544}"/>
              </a:ext>
            </a:extLst>
          </p:cNvPr>
          <p:cNvCxnSpPr>
            <a:cxnSpLocks/>
            <a:stCxn id="87" idx="3"/>
            <a:endCxn id="95" idx="1"/>
          </p:cNvCxnSpPr>
          <p:nvPr/>
        </p:nvCxnSpPr>
        <p:spPr bwMode="auto">
          <a:xfrm>
            <a:off x="2878372" y="2332549"/>
            <a:ext cx="206174" cy="38077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8099E681-A067-D121-371E-2D8665580141}"/>
              </a:ext>
            </a:extLst>
          </p:cNvPr>
          <p:cNvCxnSpPr>
            <a:cxnSpLocks/>
            <a:stCxn id="88" idx="3"/>
            <a:endCxn id="98" idx="1"/>
          </p:cNvCxnSpPr>
          <p:nvPr/>
        </p:nvCxnSpPr>
        <p:spPr bwMode="auto">
          <a:xfrm flipV="1">
            <a:off x="2878372" y="3022780"/>
            <a:ext cx="204355" cy="312713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A2E31BF3-FDDC-667C-D49C-00227BBAD06F}"/>
              </a:ext>
            </a:extLst>
          </p:cNvPr>
          <p:cNvCxnSpPr>
            <a:cxnSpLocks/>
            <a:stCxn id="88" idx="3"/>
            <a:endCxn id="96" idx="1"/>
          </p:cNvCxnSpPr>
          <p:nvPr/>
        </p:nvCxnSpPr>
        <p:spPr bwMode="auto">
          <a:xfrm flipV="1">
            <a:off x="2878372" y="3243772"/>
            <a:ext cx="204355" cy="91721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3CD3C9E2-ED68-A6C3-CDCE-1116E288029B}"/>
              </a:ext>
            </a:extLst>
          </p:cNvPr>
          <p:cNvCxnSpPr>
            <a:cxnSpLocks/>
            <a:stCxn id="88" idx="3"/>
            <a:endCxn id="97" idx="1"/>
          </p:cNvCxnSpPr>
          <p:nvPr/>
        </p:nvCxnSpPr>
        <p:spPr bwMode="auto">
          <a:xfrm>
            <a:off x="2878372" y="3335493"/>
            <a:ext cx="206174" cy="124300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F1EEB31-FEC7-563F-B47E-543F767ED8D5}"/>
              </a:ext>
            </a:extLst>
          </p:cNvPr>
          <p:cNvSpPr/>
          <p:nvPr/>
        </p:nvSpPr>
        <p:spPr bwMode="auto">
          <a:xfrm>
            <a:off x="1577928" y="3854422"/>
            <a:ext cx="1300443" cy="488819"/>
          </a:xfrm>
          <a:prstGeom prst="rect">
            <a:avLst/>
          </a:prstGeom>
          <a:solidFill>
            <a:srgbClr val="0062FF"/>
          </a:solidFill>
          <a:ln w="19050">
            <a:solidFill>
              <a:schemeClr val="accent1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IBM Plex Sans" panose="020B0503050203000203" pitchFamily="34" charset="0"/>
              </a:rPr>
              <a:t>Accelerate Time to Value for New Trading Partners</a:t>
            </a:r>
            <a:endParaRPr lang="en-US" sz="900" baseline="30000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6927CF2-C919-254D-859F-D56AE44E9343}"/>
              </a:ext>
            </a:extLst>
          </p:cNvPr>
          <p:cNvSpPr/>
          <p:nvPr/>
        </p:nvSpPr>
        <p:spPr bwMode="auto">
          <a:xfrm>
            <a:off x="3084546" y="3997952"/>
            <a:ext cx="2992613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Accelerate time to revenue for new trading partners </a:t>
            </a: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A587E553-5323-9441-B241-9DF9434FDB76}"/>
              </a:ext>
            </a:extLst>
          </p:cNvPr>
          <p:cNvCxnSpPr>
            <a:cxnSpLocks/>
            <a:stCxn id="86" idx="3"/>
            <a:endCxn id="111" idx="1"/>
          </p:cNvCxnSpPr>
          <p:nvPr/>
        </p:nvCxnSpPr>
        <p:spPr bwMode="auto">
          <a:xfrm>
            <a:off x="1317418" y="2676332"/>
            <a:ext cx="260510" cy="1422500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0021490F-843B-22EF-3B68-2D52DB35F30F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 bwMode="auto">
          <a:xfrm flipV="1">
            <a:off x="2878371" y="4097985"/>
            <a:ext cx="206175" cy="847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1C15C2E3-C63E-112D-D8DD-A98B84BE67C9}"/>
              </a:ext>
            </a:extLst>
          </p:cNvPr>
          <p:cNvSpPr/>
          <p:nvPr/>
        </p:nvSpPr>
        <p:spPr bwMode="auto">
          <a:xfrm>
            <a:off x="3073432" y="1184512"/>
            <a:ext cx="215719" cy="200066"/>
          </a:xfrm>
          <a:prstGeom prst="roundRect">
            <a:avLst/>
          </a:prstGeom>
          <a:solidFill>
            <a:srgbClr val="0F62F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35967" tIns="35967" rIns="35967" bIns="35967" numCol="1" rtlCol="0" anchor="ctr" anchorCtr="0" compatLnSpc="1">
            <a:prstTxWarp prst="textNoShape">
              <a:avLst/>
            </a:prstTxWarp>
          </a:bodyPr>
          <a:lstStyle/>
          <a:p>
            <a:pPr algn="ctr" defTabSz="9134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dirty="0">
                <a:solidFill>
                  <a:srgbClr val="FFFFFF"/>
                </a:solidFill>
                <a:latin typeface="IBM Plex Sans" panose="020B0503050203000203" pitchFamily="34" charset="0"/>
              </a:rPr>
              <a:t>1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96D98AEF-3E3A-8639-CECF-AB370F381DE6}"/>
              </a:ext>
            </a:extLst>
          </p:cNvPr>
          <p:cNvSpPr/>
          <p:nvPr/>
        </p:nvSpPr>
        <p:spPr bwMode="auto">
          <a:xfrm>
            <a:off x="3073432" y="1412689"/>
            <a:ext cx="215719" cy="200066"/>
          </a:xfrm>
          <a:prstGeom prst="roundRect">
            <a:avLst/>
          </a:prstGeom>
          <a:solidFill>
            <a:srgbClr val="0F62F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35967" tIns="35967" rIns="35967" bIns="35967" numCol="1" rtlCol="0" anchor="ctr" anchorCtr="0" compatLnSpc="1">
            <a:prstTxWarp prst="textNoShape">
              <a:avLst/>
            </a:prstTxWarp>
          </a:bodyPr>
          <a:lstStyle/>
          <a:p>
            <a:pPr algn="ctr" defTabSz="9134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dirty="0">
                <a:solidFill>
                  <a:srgbClr val="FFFFFF"/>
                </a:solidFill>
                <a:latin typeface="IBM Plex Sans" panose="020B0503050203000203" pitchFamily="34" charset="0"/>
              </a:rPr>
              <a:t>2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90F6BEEB-35F8-8606-3E7C-2F3297605A34}"/>
              </a:ext>
            </a:extLst>
          </p:cNvPr>
          <p:cNvSpPr/>
          <p:nvPr/>
        </p:nvSpPr>
        <p:spPr bwMode="auto">
          <a:xfrm>
            <a:off x="3073432" y="1819682"/>
            <a:ext cx="215719" cy="200066"/>
          </a:xfrm>
          <a:prstGeom prst="roundRect">
            <a:avLst/>
          </a:prstGeom>
          <a:solidFill>
            <a:srgbClr val="0F62F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35967" tIns="35967" rIns="35967" bIns="35967" numCol="1" rtlCol="0" anchor="ctr" anchorCtr="0" compatLnSpc="1">
            <a:prstTxWarp prst="textNoShape">
              <a:avLst/>
            </a:prstTxWarp>
          </a:bodyPr>
          <a:lstStyle/>
          <a:p>
            <a:pPr algn="ctr" defTabSz="9134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dirty="0">
                <a:solidFill>
                  <a:srgbClr val="FFFFFF"/>
                </a:solidFill>
                <a:latin typeface="IBM Plex Sans" panose="020B0503050203000203" pitchFamily="34" charset="0"/>
              </a:rPr>
              <a:t>3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425F3856-4BE3-451B-AF06-973D4ED4A95D}"/>
              </a:ext>
            </a:extLst>
          </p:cNvPr>
          <p:cNvSpPr/>
          <p:nvPr/>
        </p:nvSpPr>
        <p:spPr bwMode="auto">
          <a:xfrm>
            <a:off x="3073432" y="2046209"/>
            <a:ext cx="215719" cy="200066"/>
          </a:xfrm>
          <a:prstGeom prst="roundRect">
            <a:avLst/>
          </a:prstGeom>
          <a:solidFill>
            <a:srgbClr val="0F62F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35967" tIns="35967" rIns="35967" bIns="35967" numCol="1" rtlCol="0" anchor="ctr" anchorCtr="0" compatLnSpc="1">
            <a:prstTxWarp prst="textNoShape">
              <a:avLst/>
            </a:prstTxWarp>
          </a:bodyPr>
          <a:lstStyle/>
          <a:p>
            <a:pPr algn="ctr" defTabSz="9134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dirty="0">
                <a:solidFill>
                  <a:srgbClr val="FFFFFF"/>
                </a:solidFill>
                <a:latin typeface="IBM Plex Sans" panose="020B0503050203000203" pitchFamily="34" charset="0"/>
              </a:rPr>
              <a:t>4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8ADC8332-6D87-2B94-2F7A-859CDC69A184}"/>
              </a:ext>
            </a:extLst>
          </p:cNvPr>
          <p:cNvSpPr/>
          <p:nvPr/>
        </p:nvSpPr>
        <p:spPr bwMode="auto">
          <a:xfrm>
            <a:off x="3073432" y="2272885"/>
            <a:ext cx="215719" cy="200066"/>
          </a:xfrm>
          <a:prstGeom prst="roundRect">
            <a:avLst/>
          </a:prstGeom>
          <a:solidFill>
            <a:srgbClr val="0F62F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35967" tIns="35967" rIns="35967" bIns="35967" numCol="1" rtlCol="0" anchor="ctr" anchorCtr="0" compatLnSpc="1">
            <a:prstTxWarp prst="textNoShape">
              <a:avLst/>
            </a:prstTxWarp>
          </a:bodyPr>
          <a:lstStyle/>
          <a:p>
            <a:pPr algn="ctr" defTabSz="9134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dirty="0">
                <a:solidFill>
                  <a:srgbClr val="FFFFFF"/>
                </a:solidFill>
                <a:latin typeface="IBM Plex Sans" panose="020B0503050203000203" pitchFamily="34" charset="0"/>
              </a:rPr>
              <a:t>5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805D3804-8425-752B-BD89-69C931EECA5D}"/>
              </a:ext>
            </a:extLst>
          </p:cNvPr>
          <p:cNvSpPr/>
          <p:nvPr/>
        </p:nvSpPr>
        <p:spPr bwMode="auto">
          <a:xfrm>
            <a:off x="3092021" y="3587533"/>
            <a:ext cx="2992613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Reduce cost to manage trading partner transactions</a:t>
            </a:r>
          </a:p>
        </p:txBody>
      </p: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362444F-F59D-7B30-9EE7-57B8114D1160}"/>
              </a:ext>
            </a:extLst>
          </p:cNvPr>
          <p:cNvCxnSpPr>
            <a:cxnSpLocks/>
            <a:stCxn id="88" idx="3"/>
            <a:endCxn id="124" idx="1"/>
          </p:cNvCxnSpPr>
          <p:nvPr/>
        </p:nvCxnSpPr>
        <p:spPr bwMode="auto">
          <a:xfrm>
            <a:off x="2878372" y="3335493"/>
            <a:ext cx="213649" cy="352073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938319A2-D6CE-5C93-FA72-986A36A49645}"/>
              </a:ext>
            </a:extLst>
          </p:cNvPr>
          <p:cNvSpPr/>
          <p:nvPr/>
        </p:nvSpPr>
        <p:spPr bwMode="auto">
          <a:xfrm>
            <a:off x="3073432" y="2928215"/>
            <a:ext cx="215719" cy="200066"/>
          </a:xfrm>
          <a:prstGeom prst="roundRect">
            <a:avLst/>
          </a:prstGeom>
          <a:solidFill>
            <a:srgbClr val="0F62F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35967" tIns="35967" rIns="35967" bIns="35967" numCol="1" rtlCol="0" anchor="ctr" anchorCtr="0" compatLnSpc="1">
            <a:prstTxWarp prst="textNoShape">
              <a:avLst/>
            </a:prstTxWarp>
          </a:bodyPr>
          <a:lstStyle/>
          <a:p>
            <a:pPr algn="ctr" defTabSz="9134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dirty="0">
                <a:solidFill>
                  <a:srgbClr val="FFFFFF"/>
                </a:solidFill>
                <a:latin typeface="IBM Plex Sans" panose="020B0503050203000203" pitchFamily="34" charset="0"/>
              </a:rPr>
              <a:t>7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A7F6567B-4376-18DD-F8DA-F9A45BBA962A}"/>
              </a:ext>
            </a:extLst>
          </p:cNvPr>
          <p:cNvSpPr/>
          <p:nvPr/>
        </p:nvSpPr>
        <p:spPr bwMode="auto">
          <a:xfrm>
            <a:off x="3073432" y="3142518"/>
            <a:ext cx="215719" cy="200066"/>
          </a:xfrm>
          <a:prstGeom prst="roundRect">
            <a:avLst/>
          </a:prstGeom>
          <a:solidFill>
            <a:srgbClr val="0F62F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35967" tIns="35967" rIns="35967" bIns="35967" numCol="1" rtlCol="0" anchor="ctr" anchorCtr="0" compatLnSpc="1">
            <a:prstTxWarp prst="textNoShape">
              <a:avLst/>
            </a:prstTxWarp>
          </a:bodyPr>
          <a:lstStyle/>
          <a:p>
            <a:pPr algn="ctr" defTabSz="9134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dirty="0">
                <a:solidFill>
                  <a:srgbClr val="FFFFFF"/>
                </a:solidFill>
                <a:latin typeface="IBM Plex Sans" panose="020B0503050203000203" pitchFamily="34" charset="0"/>
              </a:rPr>
              <a:t>8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CD2CF4DD-9E27-44A3-8CF5-5328EB4E3E03}"/>
              </a:ext>
            </a:extLst>
          </p:cNvPr>
          <p:cNvSpPr/>
          <p:nvPr/>
        </p:nvSpPr>
        <p:spPr bwMode="auto">
          <a:xfrm>
            <a:off x="3076783" y="3357954"/>
            <a:ext cx="215719" cy="200066"/>
          </a:xfrm>
          <a:prstGeom prst="roundRect">
            <a:avLst/>
          </a:prstGeom>
          <a:solidFill>
            <a:srgbClr val="0F62F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35967" tIns="35967" rIns="35967" bIns="35967" numCol="1" rtlCol="0" anchor="ctr" anchorCtr="0" compatLnSpc="1">
            <a:prstTxWarp prst="textNoShape">
              <a:avLst/>
            </a:prstTxWarp>
          </a:bodyPr>
          <a:lstStyle/>
          <a:p>
            <a:pPr algn="ctr" defTabSz="9134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dirty="0">
                <a:solidFill>
                  <a:srgbClr val="FFFFFF"/>
                </a:solidFill>
                <a:latin typeface="IBM Plex Sans" panose="020B0503050203000203" pitchFamily="34" charset="0"/>
              </a:rPr>
              <a:t>9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8EBC0F34-64D6-6AC2-B187-2A56608E4A33}"/>
              </a:ext>
            </a:extLst>
          </p:cNvPr>
          <p:cNvSpPr/>
          <p:nvPr/>
        </p:nvSpPr>
        <p:spPr bwMode="auto">
          <a:xfrm>
            <a:off x="3076783" y="3996146"/>
            <a:ext cx="215719" cy="200066"/>
          </a:xfrm>
          <a:prstGeom prst="roundRect">
            <a:avLst/>
          </a:prstGeom>
          <a:solidFill>
            <a:srgbClr val="0F62F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35967" tIns="35967" rIns="35967" bIns="35967" numCol="1" rtlCol="0" anchor="ctr" anchorCtr="0" compatLnSpc="1">
            <a:prstTxWarp prst="textNoShape">
              <a:avLst/>
            </a:prstTxWarp>
          </a:bodyPr>
          <a:lstStyle/>
          <a:p>
            <a:pPr algn="ctr" defTabSz="9134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dirty="0">
                <a:solidFill>
                  <a:srgbClr val="FFFFFF"/>
                </a:solidFill>
                <a:latin typeface="IBM Plex Sans" panose="020B0503050203000203" pitchFamily="34" charset="0"/>
              </a:rPr>
              <a:t>11</a:t>
            </a: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E51CCDA8-1956-5D75-6045-6B08A12F801C}"/>
              </a:ext>
            </a:extLst>
          </p:cNvPr>
          <p:cNvSpPr/>
          <p:nvPr/>
        </p:nvSpPr>
        <p:spPr bwMode="auto">
          <a:xfrm>
            <a:off x="3082727" y="3580953"/>
            <a:ext cx="215719" cy="200066"/>
          </a:xfrm>
          <a:prstGeom prst="roundRect">
            <a:avLst/>
          </a:prstGeom>
          <a:solidFill>
            <a:srgbClr val="0F62F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35967" tIns="35967" rIns="35967" bIns="35967" numCol="1" rtlCol="0" anchor="ctr" anchorCtr="0" compatLnSpc="1">
            <a:prstTxWarp prst="textNoShape">
              <a:avLst/>
            </a:prstTxWarp>
          </a:bodyPr>
          <a:lstStyle/>
          <a:p>
            <a:pPr algn="ctr" defTabSz="9134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dirty="0">
                <a:solidFill>
                  <a:srgbClr val="FFFFFF"/>
                </a:solidFill>
                <a:latin typeface="IBM Plex Sans" panose="020B0503050203000203" pitchFamily="34" charset="0"/>
              </a:rPr>
              <a:t>10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8B64761A-4166-ED8E-9768-F8C20284F6AD}"/>
              </a:ext>
            </a:extLst>
          </p:cNvPr>
          <p:cNvSpPr/>
          <p:nvPr/>
        </p:nvSpPr>
        <p:spPr bwMode="auto">
          <a:xfrm>
            <a:off x="3090260" y="2499928"/>
            <a:ext cx="2992613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rgbClr val="0530AD"/>
                </a:solidFill>
                <a:latin typeface="IBM Plex Sans" panose="020B0503050203000203" pitchFamily="34" charset="0"/>
              </a:rPr>
              <a:t>Increase customer support/service team productivity </a:t>
            </a:r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4777182C-612E-9504-B76F-B2E14C62C7A4}"/>
              </a:ext>
            </a:extLst>
          </p:cNvPr>
          <p:cNvSpPr/>
          <p:nvPr/>
        </p:nvSpPr>
        <p:spPr bwMode="auto">
          <a:xfrm>
            <a:off x="3080965" y="2502286"/>
            <a:ext cx="215719" cy="200066"/>
          </a:xfrm>
          <a:prstGeom prst="roundRect">
            <a:avLst/>
          </a:prstGeom>
          <a:solidFill>
            <a:srgbClr val="0F62FE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35967" tIns="35967" rIns="35967" bIns="35967" numCol="1" rtlCol="0" anchor="ctr" anchorCtr="0" compatLnSpc="1">
            <a:prstTxWarp prst="textNoShape">
              <a:avLst/>
            </a:prstTxWarp>
          </a:bodyPr>
          <a:lstStyle/>
          <a:p>
            <a:pPr algn="ctr" defTabSz="9134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kern="0" dirty="0">
                <a:solidFill>
                  <a:srgbClr val="FFFFFF"/>
                </a:solidFill>
                <a:latin typeface="IBM Plex Sans" panose="020B0503050203000203" pitchFamily="34" charset="0"/>
              </a:rPr>
              <a:t>6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995438DB-23EC-352C-3792-307AFB05C5E4}"/>
              </a:ext>
            </a:extLst>
          </p:cNvPr>
          <p:cNvCxnSpPr>
            <a:cxnSpLocks/>
            <a:stCxn id="87" idx="3"/>
            <a:endCxn id="133" idx="1"/>
          </p:cNvCxnSpPr>
          <p:nvPr/>
        </p:nvCxnSpPr>
        <p:spPr bwMode="auto">
          <a:xfrm>
            <a:off x="2878372" y="2332549"/>
            <a:ext cx="202593" cy="269770"/>
          </a:xfrm>
          <a:prstGeom prst="bentConnector3">
            <a:avLst>
              <a:gd name="adj1" fmla="val 50000"/>
            </a:avLst>
          </a:prstGeom>
          <a:ln w="19050">
            <a:solidFill>
              <a:srgbClr val="6EA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B6512A1A-25EF-7411-C2F1-F059C0F1C884}"/>
              </a:ext>
            </a:extLst>
          </p:cNvPr>
          <p:cNvSpPr/>
          <p:nvPr/>
        </p:nvSpPr>
        <p:spPr bwMode="auto">
          <a:xfrm>
            <a:off x="6105550" y="1181434"/>
            <a:ext cx="1972975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$800k/yr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[annualized MFT platform SW cost]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1C2A35B-F3B0-A237-AE38-573412A483F6}"/>
              </a:ext>
            </a:extLst>
          </p:cNvPr>
          <p:cNvSpPr txBox="1"/>
          <p:nvPr/>
        </p:nvSpPr>
        <p:spPr>
          <a:xfrm>
            <a:off x="6207615" y="809057"/>
            <a:ext cx="15693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en-US" sz="1100" b="1" dirty="0">
                <a:solidFill>
                  <a:srgbClr val="0530AD"/>
                </a:solidFill>
                <a:latin typeface="IBM Plex Sans" panose="020B0503050203000203" pitchFamily="34" charset="0"/>
              </a:rPr>
              <a:t>Benefit Assumptions</a:t>
            </a:r>
          </a:p>
        </p:txBody>
      </p:sp>
      <p:sp>
        <p:nvSpPr>
          <p:cNvPr id="173" name="Rounded Rectangle 172">
            <a:extLst>
              <a:ext uri="{FF2B5EF4-FFF2-40B4-BE49-F238E27FC236}">
                <a16:creationId xmlns:a16="http://schemas.microsoft.com/office/drawing/2014/main" id="{A920928C-3384-7572-B7E0-9F28E7CB167D}"/>
              </a:ext>
            </a:extLst>
          </p:cNvPr>
          <p:cNvSpPr/>
          <p:nvPr/>
        </p:nvSpPr>
        <p:spPr bwMode="auto">
          <a:xfrm>
            <a:off x="8108734" y="1174791"/>
            <a:ext cx="931899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530AD"/>
                </a:solidFill>
                <a:latin typeface="IBM Plex Sans" panose="020B0503050203000203" pitchFamily="34" charset="0"/>
              </a:rPr>
              <a:t>$800k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3DA0C3C-2D97-FB70-521F-DCC906F86955}"/>
              </a:ext>
            </a:extLst>
          </p:cNvPr>
          <p:cNvSpPr txBox="1"/>
          <p:nvPr/>
        </p:nvSpPr>
        <p:spPr>
          <a:xfrm>
            <a:off x="7790022" y="724418"/>
            <a:ext cx="15693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en-US" sz="1100" b="1" dirty="0">
                <a:solidFill>
                  <a:srgbClr val="0530AD"/>
                </a:solidFill>
                <a:latin typeface="IBM Plex Sans" panose="020B0503050203000203" pitchFamily="34" charset="0"/>
              </a:rPr>
              <a:t>Annual Benefit Potential </a:t>
            </a:r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FDF9F50A-2FD5-C2EA-6552-902C41750555}"/>
              </a:ext>
            </a:extLst>
          </p:cNvPr>
          <p:cNvSpPr/>
          <p:nvPr/>
        </p:nvSpPr>
        <p:spPr bwMode="auto">
          <a:xfrm>
            <a:off x="6105550" y="1415034"/>
            <a:ext cx="1972975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$150k/yr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[annualized 3</a:t>
            </a:r>
            <a:r>
              <a:rPr lang="en-US" sz="600" baseline="30000" dirty="0">
                <a:solidFill>
                  <a:srgbClr val="0530AD"/>
                </a:solidFill>
                <a:latin typeface="IBM Plex Sans" panose="020B0503050203000203" pitchFamily="34" charset="0"/>
              </a:rPr>
              <a:t>rd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 party MFT platform services cost]</a:t>
            </a:r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6B5FDFA1-FCAA-9751-0A5B-9845893EE7F8}"/>
              </a:ext>
            </a:extLst>
          </p:cNvPr>
          <p:cNvSpPr/>
          <p:nvPr/>
        </p:nvSpPr>
        <p:spPr bwMode="auto">
          <a:xfrm>
            <a:off x="8108734" y="1414269"/>
            <a:ext cx="931899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530AD"/>
                </a:solidFill>
                <a:latin typeface="IBM Plex Sans" panose="020B0503050203000203" pitchFamily="34" charset="0"/>
              </a:rPr>
              <a:t>$150k</a:t>
            </a:r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743099EC-9C31-0E53-5590-02589FFF1781}"/>
              </a:ext>
            </a:extLst>
          </p:cNvPr>
          <p:cNvSpPr/>
          <p:nvPr/>
        </p:nvSpPr>
        <p:spPr bwMode="auto">
          <a:xfrm>
            <a:off x="6105550" y="1817517"/>
            <a:ext cx="1972975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6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FTEs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[Development]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</a:rPr>
              <a:t>x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$100k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[Annual Loaded Rate]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</a:rPr>
              <a:t>x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35%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[Productivity Improvement]</a:t>
            </a:r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3C45DCA8-DE56-B421-3711-18F27AE5A228}"/>
              </a:ext>
            </a:extLst>
          </p:cNvPr>
          <p:cNvSpPr/>
          <p:nvPr/>
        </p:nvSpPr>
        <p:spPr bwMode="auto">
          <a:xfrm>
            <a:off x="8108734" y="1810874"/>
            <a:ext cx="931899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530AD"/>
                </a:solidFill>
                <a:latin typeface="IBM Plex Sans" panose="020B0503050203000203" pitchFamily="34" charset="0"/>
              </a:rPr>
              <a:t>$210k</a:t>
            </a:r>
          </a:p>
        </p:txBody>
      </p:sp>
      <p:sp>
        <p:nvSpPr>
          <p:cNvPr id="179" name="Rounded Rectangle 178">
            <a:extLst>
              <a:ext uri="{FF2B5EF4-FFF2-40B4-BE49-F238E27FC236}">
                <a16:creationId xmlns:a16="http://schemas.microsoft.com/office/drawing/2014/main" id="{814422F6-F9E1-52A5-2A74-5C45DE5533CE}"/>
              </a:ext>
            </a:extLst>
          </p:cNvPr>
          <p:cNvSpPr/>
          <p:nvPr/>
        </p:nvSpPr>
        <p:spPr bwMode="auto">
          <a:xfrm>
            <a:off x="6105550" y="2043166"/>
            <a:ext cx="1972975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dirty="0">
                <a:solidFill>
                  <a:srgbClr val="8A3FFC"/>
                </a:solidFill>
                <a:latin typeface="IBM Plex Sans" panose="020B0503050203000203" pitchFamily="34" charset="0"/>
              </a:rPr>
              <a:t>14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FTEs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[Operations]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$100k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[Annual Loaded Rate]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 </a:t>
            </a:r>
            <a:r>
              <a:rPr lang="en-US" sz="600" b="1" dirty="0">
                <a:solidFill>
                  <a:srgbClr val="8A3FFC"/>
                </a:solidFill>
                <a:latin typeface="IBM Plex Sans" panose="020B0503050203000203" pitchFamily="34" charset="0"/>
              </a:rPr>
              <a:t>20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%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[Productivity Improvement]</a:t>
            </a:r>
          </a:p>
        </p:txBody>
      </p: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87D656B1-9DDF-040A-8CF3-D5FEEE5A0552}"/>
              </a:ext>
            </a:extLst>
          </p:cNvPr>
          <p:cNvSpPr/>
          <p:nvPr/>
        </p:nvSpPr>
        <p:spPr bwMode="auto">
          <a:xfrm>
            <a:off x="8108734" y="2042401"/>
            <a:ext cx="931899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530AD"/>
                </a:solidFill>
                <a:latin typeface="IBM Plex Sans" panose="020B0503050203000203" pitchFamily="34" charset="0"/>
              </a:rPr>
              <a:t>$280k</a:t>
            </a:r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628BF7F6-593D-2299-D99F-8BBDCAC438D4}"/>
              </a:ext>
            </a:extLst>
          </p:cNvPr>
          <p:cNvSpPr/>
          <p:nvPr/>
        </p:nvSpPr>
        <p:spPr bwMode="auto">
          <a:xfrm>
            <a:off x="6105550" y="2276637"/>
            <a:ext cx="1972975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4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FTEs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[Maintenance]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</a:rPr>
              <a:t>x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$100k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[Annual Loaded Rate]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</a:rPr>
              <a:t>x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40%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[Productivity Improvement]</a:t>
            </a:r>
          </a:p>
        </p:txBody>
      </p: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BC0C979E-58BB-6493-183B-C34CDB1E9295}"/>
              </a:ext>
            </a:extLst>
          </p:cNvPr>
          <p:cNvSpPr/>
          <p:nvPr/>
        </p:nvSpPr>
        <p:spPr bwMode="auto">
          <a:xfrm>
            <a:off x="8108734" y="2269994"/>
            <a:ext cx="931899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530AD"/>
                </a:solidFill>
                <a:latin typeface="IBM Plex Sans" panose="020B0503050203000203" pitchFamily="34" charset="0"/>
              </a:rPr>
              <a:t>$160k</a:t>
            </a:r>
          </a:p>
        </p:txBody>
      </p:sp>
      <p:sp>
        <p:nvSpPr>
          <p:cNvPr id="183" name="Rounded Rectangle 182">
            <a:extLst>
              <a:ext uri="{FF2B5EF4-FFF2-40B4-BE49-F238E27FC236}">
                <a16:creationId xmlns:a16="http://schemas.microsoft.com/office/drawing/2014/main" id="{DF925873-51E3-A860-2FC6-521BD881FE98}"/>
              </a:ext>
            </a:extLst>
          </p:cNvPr>
          <p:cNvSpPr/>
          <p:nvPr/>
        </p:nvSpPr>
        <p:spPr bwMode="auto">
          <a:xfrm>
            <a:off x="6105550" y="2502286"/>
            <a:ext cx="1972975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1" dirty="0">
                <a:solidFill>
                  <a:srgbClr val="8A3FFC"/>
                </a:solidFill>
                <a:latin typeface="IBM Plex Sans" panose="020B0503050203000203" pitchFamily="34" charset="0"/>
              </a:rPr>
              <a:t>11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FTEs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[Support]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$100k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[Annual Loaded Rate]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 </a:t>
            </a:r>
            <a:r>
              <a:rPr lang="en-US" sz="600" b="1" dirty="0">
                <a:solidFill>
                  <a:srgbClr val="8A3FFC"/>
                </a:solidFill>
                <a:latin typeface="IBM Plex Sans" panose="020B0503050203000203" pitchFamily="34" charset="0"/>
              </a:rPr>
              <a:t>20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%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[Productivity Improvement]</a:t>
            </a:r>
          </a:p>
        </p:txBody>
      </p: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3C4450E9-73D7-E4B4-5EF7-64EB549D0501}"/>
              </a:ext>
            </a:extLst>
          </p:cNvPr>
          <p:cNvSpPr/>
          <p:nvPr/>
        </p:nvSpPr>
        <p:spPr bwMode="auto">
          <a:xfrm>
            <a:off x="8108734" y="2501521"/>
            <a:ext cx="931899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530AD"/>
                </a:solidFill>
                <a:latin typeface="IBM Plex Sans" panose="020B0503050203000203" pitchFamily="34" charset="0"/>
              </a:rPr>
              <a:t>$220k</a:t>
            </a:r>
          </a:p>
        </p:txBody>
      </p: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6DFC2B19-CF29-E8DD-D17E-F0DCE09E8CDE}"/>
              </a:ext>
            </a:extLst>
          </p:cNvPr>
          <p:cNvSpPr/>
          <p:nvPr/>
        </p:nvSpPr>
        <p:spPr bwMode="auto">
          <a:xfrm>
            <a:off x="6105550" y="2918446"/>
            <a:ext cx="1972975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2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FTEs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[Onboard]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</a:rPr>
              <a:t>x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$100k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[Annual Loaded Rate]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</a:rPr>
              <a:t>x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50%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[Productivity Improvement]</a:t>
            </a:r>
          </a:p>
        </p:txBody>
      </p: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54AFBCCE-8DA5-46FF-DF28-5B03506B146D}"/>
              </a:ext>
            </a:extLst>
          </p:cNvPr>
          <p:cNvSpPr/>
          <p:nvPr/>
        </p:nvSpPr>
        <p:spPr bwMode="auto">
          <a:xfrm>
            <a:off x="8108734" y="2911803"/>
            <a:ext cx="931899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530AD"/>
                </a:solidFill>
                <a:latin typeface="IBM Plex Sans" panose="020B0503050203000203" pitchFamily="34" charset="0"/>
              </a:rPr>
              <a:t>$100k</a:t>
            </a: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7AEC8265-C2AA-4838-B4D6-2BDA12D377CE}"/>
              </a:ext>
            </a:extLst>
          </p:cNvPr>
          <p:cNvSpPr/>
          <p:nvPr/>
        </p:nvSpPr>
        <p:spPr bwMode="auto">
          <a:xfrm>
            <a:off x="6105550" y="3144095"/>
            <a:ext cx="1972975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4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FTEs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[Maintain]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$100k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[Annual Loaded Rate]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50%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[Productivity Improvement]</a:t>
            </a: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85F52615-4FA2-6CF3-5C26-14B2F3804768}"/>
              </a:ext>
            </a:extLst>
          </p:cNvPr>
          <p:cNvSpPr/>
          <p:nvPr/>
        </p:nvSpPr>
        <p:spPr bwMode="auto">
          <a:xfrm>
            <a:off x="8108734" y="3143330"/>
            <a:ext cx="931899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530AD"/>
                </a:solidFill>
                <a:latin typeface="IBM Plex Sans" panose="020B0503050203000203" pitchFamily="34" charset="0"/>
              </a:rPr>
              <a:t>$200k</a:t>
            </a: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E97836E6-63BD-0A96-0DD0-2C08D6439816}"/>
              </a:ext>
            </a:extLst>
          </p:cNvPr>
          <p:cNvSpPr/>
          <p:nvPr/>
        </p:nvSpPr>
        <p:spPr bwMode="auto">
          <a:xfrm>
            <a:off x="6105550" y="3369615"/>
            <a:ext cx="1972975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2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FTEs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[Renew]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</a:rPr>
              <a:t>x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$100k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[Annual Loaded Rate]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</a:rPr>
              <a:t>x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50%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[Productivity Improvement]</a:t>
            </a:r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51B04EF5-7A65-55F7-D16F-5AAA882765CC}"/>
              </a:ext>
            </a:extLst>
          </p:cNvPr>
          <p:cNvSpPr/>
          <p:nvPr/>
        </p:nvSpPr>
        <p:spPr bwMode="auto">
          <a:xfrm>
            <a:off x="8108734" y="3362972"/>
            <a:ext cx="931899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530AD"/>
                </a:solidFill>
                <a:latin typeface="IBM Plex Sans" panose="020B0503050203000203" pitchFamily="34" charset="0"/>
              </a:rPr>
              <a:t>$100k</a:t>
            </a:r>
          </a:p>
        </p:txBody>
      </p:sp>
      <p:sp>
        <p:nvSpPr>
          <p:cNvPr id="191" name="Rounded Rectangle 190">
            <a:extLst>
              <a:ext uri="{FF2B5EF4-FFF2-40B4-BE49-F238E27FC236}">
                <a16:creationId xmlns:a16="http://schemas.microsoft.com/office/drawing/2014/main" id="{4008F952-CC10-FDC8-24DE-E86B3AE1AD15}"/>
              </a:ext>
            </a:extLst>
          </p:cNvPr>
          <p:cNvSpPr/>
          <p:nvPr/>
        </p:nvSpPr>
        <p:spPr bwMode="auto">
          <a:xfrm>
            <a:off x="6105550" y="3595264"/>
            <a:ext cx="1972975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37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2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FTEs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[Manage]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$100k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[Annual Loaded Rate]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x </a:t>
            </a:r>
            <a:r>
              <a:rPr kumimoji="0" 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8A3FFC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50% 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530AD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[Productivity Improvement]</a:t>
            </a:r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65A3C128-879C-1FED-0C66-2FC9759D9EEE}"/>
              </a:ext>
            </a:extLst>
          </p:cNvPr>
          <p:cNvSpPr/>
          <p:nvPr/>
        </p:nvSpPr>
        <p:spPr bwMode="auto">
          <a:xfrm>
            <a:off x="8108734" y="3594499"/>
            <a:ext cx="931899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530AD"/>
                </a:solidFill>
                <a:latin typeface="IBM Plex Sans" panose="020B0503050203000203" pitchFamily="34" charset="0"/>
              </a:rPr>
              <a:t>$100k</a:t>
            </a: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AFD5649C-5FC4-D99A-B87C-C239585D5EB4}"/>
              </a:ext>
            </a:extLst>
          </p:cNvPr>
          <p:cNvSpPr/>
          <p:nvPr/>
        </p:nvSpPr>
        <p:spPr bwMode="auto">
          <a:xfrm>
            <a:off x="6105550" y="4009525"/>
            <a:ext cx="1972975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1,350 TPs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[Onboard New]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</a:rPr>
              <a:t>x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$450</a:t>
            </a:r>
            <a:r>
              <a:rPr lang="en-US" sz="600" dirty="0">
                <a:solidFill>
                  <a:schemeClr val="accent4"/>
                </a:solidFill>
                <a:latin typeface="IBM Plex Sans" panose="020B0503050203000203" pitchFamily="34" charset="0"/>
              </a:rPr>
              <a:t>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[Income Contribution/Day] </a:t>
            </a:r>
            <a:r>
              <a:rPr lang="en-US" sz="600" dirty="0">
                <a:solidFill>
                  <a:schemeClr val="tx1"/>
                </a:solidFill>
                <a:latin typeface="IBM Plex Sans" panose="020B0503050203000203" pitchFamily="34" charset="0"/>
              </a:rPr>
              <a:t>x </a:t>
            </a:r>
            <a:r>
              <a:rPr lang="en-US" sz="600" b="1" dirty="0">
                <a:solidFill>
                  <a:schemeClr val="accent4"/>
                </a:solidFill>
                <a:latin typeface="IBM Plex Sans" panose="020B0503050203000203" pitchFamily="34" charset="0"/>
              </a:rPr>
              <a:t>2 days </a:t>
            </a:r>
            <a:r>
              <a:rPr lang="en-US" sz="600" dirty="0">
                <a:solidFill>
                  <a:srgbClr val="0530AD"/>
                </a:solidFill>
                <a:latin typeface="IBM Plex Sans" panose="020B0503050203000203" pitchFamily="34" charset="0"/>
              </a:rPr>
              <a:t>[Avg faster onboarding]</a:t>
            </a:r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860BE7C5-A296-C357-C2D6-D0895F529F45}"/>
              </a:ext>
            </a:extLst>
          </p:cNvPr>
          <p:cNvSpPr/>
          <p:nvPr/>
        </p:nvSpPr>
        <p:spPr bwMode="auto">
          <a:xfrm>
            <a:off x="8108734" y="4002882"/>
            <a:ext cx="931899" cy="200066"/>
          </a:xfrm>
          <a:prstGeom prst="roundRect">
            <a:avLst>
              <a:gd name="adj" fmla="val 16753"/>
            </a:avLst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20" tIns="91440" rIns="45720" bIns="91440" numCol="1" rtlCol="0" anchor="ctr" anchorCtr="0" compatLnSpc="1">
            <a:prstTxWarp prst="textNoShape">
              <a:avLst/>
            </a:prstTxWarp>
          </a:bodyPr>
          <a:lstStyle/>
          <a:p>
            <a:pPr algn="ctr" defTabSz="9143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0530AD"/>
                </a:solidFill>
                <a:latin typeface="IBM Plex Sans" panose="020B0503050203000203" pitchFamily="34" charset="0"/>
              </a:rPr>
              <a:t>$1,215k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821ACDF-D7CB-3AE0-A54D-9385CCD2F33E}"/>
              </a:ext>
            </a:extLst>
          </p:cNvPr>
          <p:cNvSpPr txBox="1"/>
          <p:nvPr/>
        </p:nvSpPr>
        <p:spPr>
          <a:xfrm>
            <a:off x="1606320" y="1882263"/>
            <a:ext cx="12702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$870k (~9 FTEs)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07D6E5B-BFF7-C92C-84EF-F69B5D8513C8}"/>
              </a:ext>
            </a:extLst>
          </p:cNvPr>
          <p:cNvSpPr txBox="1"/>
          <p:nvPr/>
        </p:nvSpPr>
        <p:spPr>
          <a:xfrm>
            <a:off x="1874688" y="1065547"/>
            <a:ext cx="71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$950k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23E09CD-F4AF-DC8E-4A81-23FA98FF26CE}"/>
              </a:ext>
            </a:extLst>
          </p:cNvPr>
          <p:cNvSpPr txBox="1"/>
          <p:nvPr/>
        </p:nvSpPr>
        <p:spPr>
          <a:xfrm>
            <a:off x="1869430" y="2894704"/>
            <a:ext cx="9787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$500k (5 FTEs)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5F33A00-BA13-E96D-C8BD-828FA1A13E5E}"/>
              </a:ext>
            </a:extLst>
          </p:cNvPr>
          <p:cNvSpPr txBox="1"/>
          <p:nvPr/>
        </p:nvSpPr>
        <p:spPr>
          <a:xfrm>
            <a:off x="1869429" y="3664107"/>
            <a:ext cx="71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$1,215k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057CCB1-4A13-FC57-287C-7F8EB4832186}"/>
              </a:ext>
            </a:extLst>
          </p:cNvPr>
          <p:cNvSpPr txBox="1"/>
          <p:nvPr/>
        </p:nvSpPr>
        <p:spPr>
          <a:xfrm>
            <a:off x="6546316" y="4309947"/>
            <a:ext cx="2449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i="1" u="sng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TOTAL: $3,535K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3409A7E-FBBE-30E1-D7A4-3854ED82FAA3}"/>
              </a:ext>
            </a:extLst>
          </p:cNvPr>
          <p:cNvSpPr txBox="1"/>
          <p:nvPr/>
        </p:nvSpPr>
        <p:spPr>
          <a:xfrm>
            <a:off x="361342" y="2193253"/>
            <a:ext cx="7174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$3,535K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A6B3F26-2604-698F-F0F2-FF40D556CB20}"/>
              </a:ext>
            </a:extLst>
          </p:cNvPr>
          <p:cNvSpPr txBox="1"/>
          <p:nvPr/>
        </p:nvSpPr>
        <p:spPr>
          <a:xfrm>
            <a:off x="266489" y="4471975"/>
            <a:ext cx="48610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064">
              <a:buFontTx/>
              <a:buAutoNum type="arabicParenR"/>
              <a:defRPr/>
            </a:pPr>
            <a:r>
              <a:rPr lang="en-US" sz="550" dirty="0">
                <a:solidFill>
                  <a:prstClr val="black"/>
                </a:solidFill>
                <a:latin typeface="IBM Plex Sans" panose="020B0503050203000203" pitchFamily="34" charset="0"/>
                <a:sym typeface="Arial"/>
              </a:rPr>
              <a:t>Benefit prioritization subject to review and validation with &lt;Client X&gt;</a:t>
            </a:r>
          </a:p>
          <a:p>
            <a:pPr marL="171450" indent="-171450" defTabSz="685064">
              <a:buFontTx/>
              <a:buAutoNum type="arabicParenR"/>
              <a:defRPr/>
            </a:pPr>
            <a:r>
              <a:rPr lang="en-US" sz="550" dirty="0">
                <a:solidFill>
                  <a:prstClr val="black"/>
                </a:solidFill>
                <a:latin typeface="IBM Plex Sans" panose="020B0503050203000203" pitchFamily="34" charset="0"/>
                <a:sym typeface="Arial"/>
              </a:rPr>
              <a:t>Current state baseline assumptions subject to review and validation with &lt;Client X&gt;; benefit improvement potential based on IDC study and IBM experience with other clients</a:t>
            </a:r>
          </a:p>
          <a:p>
            <a:pPr marL="171450" indent="-171450" defTabSz="685064">
              <a:buFontTx/>
              <a:buAutoNum type="arabicParenR"/>
              <a:defRPr/>
            </a:pPr>
            <a:r>
              <a:rPr lang="en-US" sz="550" dirty="0">
                <a:solidFill>
                  <a:prstClr val="black"/>
                </a:solidFill>
                <a:latin typeface="IBM Plex Sans" panose="020B0503050203000203" pitchFamily="34" charset="0"/>
                <a:sym typeface="Arial"/>
              </a:rPr>
              <a:t>Annual benefit potential at steady state run-rate with new MFT platform fully deployed</a:t>
            </a:r>
            <a:endParaRPr lang="en-US" sz="550" dirty="0">
              <a:solidFill>
                <a:prstClr val="black"/>
              </a:solidFill>
              <a:latin typeface="IBM Plex Sans" panose="020B0503050203000203" pitchFamily="34" charset="0"/>
            </a:endParaRPr>
          </a:p>
        </p:txBody>
      </p:sp>
      <p:sp>
        <p:nvSpPr>
          <p:cNvPr id="205" name="Footer Placeholder">
            <a:extLst>
              <a:ext uri="{FF2B5EF4-FFF2-40B4-BE49-F238E27FC236}">
                <a16:creationId xmlns:a16="http://schemas.microsoft.com/office/drawing/2014/main" id="{7299D36A-7042-C63E-8B03-20C12F3A5A42}"/>
              </a:ext>
            </a:extLst>
          </p:cNvPr>
          <p:cNvSpPr txBox="1">
            <a:spLocks/>
          </p:cNvSpPr>
          <p:nvPr/>
        </p:nvSpPr>
        <p:spPr>
          <a:xfrm>
            <a:off x="142875" y="4891089"/>
            <a:ext cx="4114735" cy="1666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sz="600" i="1" dirty="0">
                <a:solidFill>
                  <a:srgbClr val="000000"/>
                </a:solidFill>
                <a:latin typeface="Arial" panose="020B0604020202020204"/>
              </a:rPr>
              <a:t>IBM Sterling Data Exchange / &lt;Client X&gt; MFT Platform Modernization / Initial Value Perspective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3B7FD4-0901-9E05-EA7D-4594A035946A}"/>
              </a:ext>
            </a:extLst>
          </p:cNvPr>
          <p:cNvSpPr txBox="1"/>
          <p:nvPr/>
        </p:nvSpPr>
        <p:spPr>
          <a:xfrm>
            <a:off x="7235243" y="443"/>
            <a:ext cx="1904528" cy="200055"/>
          </a:xfrm>
          <a:prstGeom prst="rect">
            <a:avLst/>
          </a:prstGeom>
          <a:solidFill>
            <a:srgbClr val="E6D6FF"/>
          </a:solidFill>
        </p:spPr>
        <p:txBody>
          <a:bodyPr wrap="square" rtlCol="0">
            <a:spAutoFit/>
          </a:bodyPr>
          <a:lstStyle/>
          <a:p>
            <a:pPr algn="ctr" defTabSz="456743">
              <a:defRPr/>
            </a:pPr>
            <a:r>
              <a:rPr lang="en-US" sz="7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Client Example 1: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310798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D704F6E5-7BB4-AF4C-ACA4-2B3085D9FA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96852" y="4782836"/>
            <a:ext cx="2055497" cy="273844"/>
          </a:xfrm>
        </p:spPr>
        <p:txBody>
          <a:bodyPr anchor="b"/>
          <a:lstStyle/>
          <a:p>
            <a:pPr defTabSz="685503">
              <a:defRPr/>
            </a:pPr>
            <a:fld id="{B3B8C58D-4AC8-4A8D-A327-7376C5E13DDA}" type="slidenum">
              <a:rPr sz="549">
                <a:solidFill>
                  <a:srgbClr val="000000"/>
                </a:solidFill>
                <a:latin typeface="Arial" panose="020B0604020202020204"/>
              </a:rPr>
              <a:pPr defTabSz="685503">
                <a:defRPr/>
              </a:pPr>
              <a:t>8</a:t>
            </a:fld>
            <a:endParaRPr sz="549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2FB5DD-A0A8-CC45-5544-BB84844B706F}"/>
              </a:ext>
            </a:extLst>
          </p:cNvPr>
          <p:cNvSpPr txBox="1"/>
          <p:nvPr/>
        </p:nvSpPr>
        <p:spPr>
          <a:xfrm>
            <a:off x="7235243" y="443"/>
            <a:ext cx="1904528" cy="200055"/>
          </a:xfrm>
          <a:prstGeom prst="rect">
            <a:avLst/>
          </a:prstGeom>
          <a:solidFill>
            <a:srgbClr val="E6D6FF"/>
          </a:solidFill>
        </p:spPr>
        <p:txBody>
          <a:bodyPr wrap="square" rtlCol="0">
            <a:spAutoFit/>
          </a:bodyPr>
          <a:lstStyle/>
          <a:p>
            <a:pPr algn="ctr" defTabSz="456743">
              <a:defRPr/>
            </a:pPr>
            <a:r>
              <a:rPr lang="en-US" sz="7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Client Example 2: Financial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44ECC-DE83-6D76-8F19-FBDB79C67954}"/>
              </a:ext>
            </a:extLst>
          </p:cNvPr>
          <p:cNvSpPr txBox="1"/>
          <p:nvPr/>
        </p:nvSpPr>
        <p:spPr>
          <a:xfrm>
            <a:off x="231186" y="114429"/>
            <a:ext cx="375523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37">
              <a:spcBef>
                <a:spcPts val="825"/>
              </a:spcBef>
              <a:defRPr/>
            </a:pPr>
            <a:r>
              <a:rPr lang="en-US" sz="1000" kern="0" dirty="0">
                <a:solidFill>
                  <a:schemeClr val="bg2"/>
                </a:solidFill>
                <a:latin typeface="IBM Plex Sans" panose="020B0503050203000203" pitchFamily="34" charset="0"/>
              </a:rPr>
              <a:t>Representative Client Examples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5D366AA-32CD-C184-38CE-EC80501E18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833572"/>
              </p:ext>
            </p:extLst>
          </p:nvPr>
        </p:nvGraphicFramePr>
        <p:xfrm>
          <a:off x="6100680" y="1041024"/>
          <a:ext cx="2579313" cy="181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974BA40-5528-9272-EA33-6B269296753A}"/>
              </a:ext>
            </a:extLst>
          </p:cNvPr>
          <p:cNvSpPr/>
          <p:nvPr/>
        </p:nvSpPr>
        <p:spPr bwMode="auto">
          <a:xfrm>
            <a:off x="443627" y="998723"/>
            <a:ext cx="2138547" cy="3425828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7983" tIns="17983" rIns="17983" bIns="17983" numCol="1" rtlCol="0" anchor="t" anchorCtr="0" compatLnSpc="1">
            <a:prstTxWarp prst="textNoShape">
              <a:avLst/>
            </a:prstTxWarp>
          </a:bodyPr>
          <a:lstStyle/>
          <a:p>
            <a:pPr defTabSz="4567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sz="699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9BEDC6-91D6-3168-E8C3-6AE93379D146}"/>
              </a:ext>
            </a:extLst>
          </p:cNvPr>
          <p:cNvSpPr txBox="1"/>
          <p:nvPr/>
        </p:nvSpPr>
        <p:spPr>
          <a:xfrm>
            <a:off x="508374" y="1075747"/>
            <a:ext cx="2001118" cy="324511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 defTabSz="685503">
              <a:defRPr/>
            </a:pPr>
            <a:r>
              <a:rPr sz="13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$9M</a:t>
            </a:r>
          </a:p>
          <a:p>
            <a:pPr algn="ctr" defTabSz="685503">
              <a:defRPr/>
            </a:pPr>
            <a:r>
              <a:rPr sz="13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Benefits</a:t>
            </a:r>
          </a:p>
          <a:p>
            <a:pPr algn="ctr" defTabSz="685503">
              <a:defRPr/>
            </a:pPr>
            <a:endParaRPr sz="13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503">
              <a:defRPr/>
            </a:pPr>
            <a:r>
              <a:rPr sz="13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$4.8M</a:t>
            </a:r>
          </a:p>
          <a:p>
            <a:pPr algn="ctr" defTabSz="685503">
              <a:defRPr/>
            </a:pPr>
            <a:r>
              <a:rPr sz="13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 Benefit</a:t>
            </a:r>
          </a:p>
          <a:p>
            <a:pPr algn="ctr" defTabSz="685503">
              <a:defRPr/>
            </a:pPr>
            <a:endParaRPr sz="1399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503">
              <a:defRPr/>
            </a:pPr>
            <a:r>
              <a:rPr sz="13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112%</a:t>
            </a:r>
          </a:p>
          <a:p>
            <a:pPr algn="ctr" defTabSz="685503">
              <a:defRPr/>
            </a:pPr>
            <a:r>
              <a:rPr sz="13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on Investment</a:t>
            </a:r>
          </a:p>
          <a:p>
            <a:pPr algn="ctr" defTabSz="685503">
              <a:defRPr/>
            </a:pPr>
            <a:endParaRPr sz="1399" b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503">
              <a:defRPr/>
            </a:pPr>
            <a:r>
              <a:rPr sz="13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$510K</a:t>
            </a:r>
          </a:p>
          <a:p>
            <a:pPr algn="ctr" defTabSz="685503">
              <a:defRPr/>
            </a:pPr>
            <a:r>
              <a:rPr sz="13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Month Cost of Delay</a:t>
            </a:r>
          </a:p>
          <a:p>
            <a:pPr algn="ctr" defTabSz="685503">
              <a:defRPr/>
            </a:pPr>
            <a:endParaRPr sz="1399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685503">
              <a:defRPr/>
            </a:pPr>
            <a:r>
              <a:rPr sz="1399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Months</a:t>
            </a:r>
          </a:p>
          <a:p>
            <a:pPr algn="ctr" defTabSz="685503">
              <a:defRPr/>
            </a:pPr>
            <a:r>
              <a:rPr sz="13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Payback Period</a:t>
            </a:r>
          </a:p>
          <a:p>
            <a:pPr algn="ctr" defTabSz="685503">
              <a:defRPr/>
            </a:pPr>
            <a:r>
              <a:rPr sz="899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(including initial deployment)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2EE62E18-A9B2-E2A3-BB87-17CDDC88B2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378692"/>
              </p:ext>
            </p:extLst>
          </p:nvPr>
        </p:nvGraphicFramePr>
        <p:xfrm>
          <a:off x="3031449" y="1041024"/>
          <a:ext cx="2671073" cy="1816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21C2D54-3913-585A-613C-2F37B45AE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185108"/>
              </p:ext>
            </p:extLst>
          </p:nvPr>
        </p:nvGraphicFramePr>
        <p:xfrm>
          <a:off x="2735108" y="3128251"/>
          <a:ext cx="3147800" cy="89404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92912">
                  <a:extLst>
                    <a:ext uri="{9D8B030D-6E8A-4147-A177-3AD203B41FA5}">
                      <a16:colId xmlns:a16="http://schemas.microsoft.com/office/drawing/2014/main" val="3232992195"/>
                    </a:ext>
                  </a:extLst>
                </a:gridCol>
                <a:gridCol w="613722">
                  <a:extLst>
                    <a:ext uri="{9D8B030D-6E8A-4147-A177-3AD203B41FA5}">
                      <a16:colId xmlns:a16="http://schemas.microsoft.com/office/drawing/2014/main" val="1598110503"/>
                    </a:ext>
                  </a:extLst>
                </a:gridCol>
                <a:gridCol w="613722">
                  <a:extLst>
                    <a:ext uri="{9D8B030D-6E8A-4147-A177-3AD203B41FA5}">
                      <a16:colId xmlns:a16="http://schemas.microsoft.com/office/drawing/2014/main" val="420822254"/>
                    </a:ext>
                  </a:extLst>
                </a:gridCol>
                <a:gridCol w="613722">
                  <a:extLst>
                    <a:ext uri="{9D8B030D-6E8A-4147-A177-3AD203B41FA5}">
                      <a16:colId xmlns:a16="http://schemas.microsoft.com/office/drawing/2014/main" val="4075437368"/>
                    </a:ext>
                  </a:extLst>
                </a:gridCol>
                <a:gridCol w="613722">
                  <a:extLst>
                    <a:ext uri="{9D8B030D-6E8A-4147-A177-3AD203B41FA5}">
                      <a16:colId xmlns:a16="http://schemas.microsoft.com/office/drawing/2014/main" val="1220324296"/>
                    </a:ext>
                  </a:extLst>
                </a:gridCol>
              </a:tblGrid>
              <a:tr h="2465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700" b="1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sz="700" b="1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1275" algn="ctr"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sz="700" b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Year 1</a:t>
                      </a:r>
                      <a:endParaRPr sz="700" b="1">
                        <a:solidFill>
                          <a:srgbClr val="FFFFFF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1275" algn="ctr"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Year 2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41275" algn="ctr"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Year 3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sz="700" b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Total (3Y)</a:t>
                      </a:r>
                      <a:endParaRPr sz="700" b="1">
                        <a:solidFill>
                          <a:srgbClr val="FFFFFF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273917"/>
                  </a:ext>
                </a:extLst>
              </a:tr>
              <a:tr h="297508">
                <a:tc>
                  <a:txBody>
                    <a:bodyPr/>
                    <a:lstStyle/>
                    <a:p>
                      <a:pPr marL="76200" marR="0" algn="r">
                        <a:spcBef>
                          <a:spcPts val="385"/>
                        </a:spcBef>
                        <a:spcAft>
                          <a:spcPts val="0"/>
                        </a:spcAft>
                      </a:pPr>
                      <a:r>
                        <a:rPr sz="700" b="1" dirty="0">
                          <a:solidFill>
                            <a:srgbClr val="013354"/>
                          </a:solidFill>
                          <a:effectLst/>
                          <a:latin typeface="+mn-lt"/>
                        </a:rPr>
                        <a:t>Total Benefits</a:t>
                      </a:r>
                      <a:endParaRPr sz="700" b="1" dirty="0">
                        <a:solidFill>
                          <a:srgbClr val="013354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78" marR="45678" marT="22839" marB="2283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700" dirty="0">
                          <a:effectLst/>
                          <a:latin typeface="+mn-lt"/>
                        </a:rPr>
                        <a:t>$2,039,813</a:t>
                      </a:r>
                      <a:endParaRPr sz="700" dirty="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sz="7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$3,331,175</a:t>
                      </a:r>
                      <a:endParaRPr sz="70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sz="7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cs typeface="Arial"/>
                          <a:sym typeface="Arial"/>
                        </a:rPr>
                        <a:t>$3,656,500</a:t>
                      </a:r>
                      <a:endParaRPr sz="70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700">
                          <a:effectLst/>
                          <a:latin typeface="+mn-lt"/>
                        </a:rPr>
                        <a:t>$9,027,488</a:t>
                      </a:r>
                      <a:endParaRPr sz="70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7719893"/>
                  </a:ext>
                </a:extLst>
              </a:tr>
              <a:tr h="174985">
                <a:tc>
                  <a:txBody>
                    <a:bodyPr/>
                    <a:lstStyle/>
                    <a:p>
                      <a:pPr marL="76200" marR="0" algn="r"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sz="700" b="1">
                          <a:solidFill>
                            <a:srgbClr val="013354"/>
                          </a:solidFill>
                          <a:effectLst/>
                          <a:latin typeface="+mn-lt"/>
                        </a:rPr>
                        <a:t>Costs</a:t>
                      </a:r>
                      <a:endParaRPr sz="700" b="1">
                        <a:solidFill>
                          <a:srgbClr val="013354"/>
                        </a:solidFill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78" marR="45678" marT="22839" marB="2283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700" dirty="0">
                          <a:effectLst/>
                          <a:latin typeface="+mn-lt"/>
                        </a:rPr>
                        <a:t>$1,850,000</a:t>
                      </a:r>
                      <a:endParaRPr sz="700" dirty="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700" dirty="0">
                          <a:effectLst/>
                          <a:latin typeface="+mn-lt"/>
                        </a:rPr>
                        <a:t>$1,200,000</a:t>
                      </a:r>
                      <a:endParaRPr sz="700" dirty="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700">
                          <a:effectLst/>
                          <a:latin typeface="+mn-lt"/>
                        </a:rPr>
                        <a:t>$1,200,000</a:t>
                      </a:r>
                      <a:endParaRPr sz="70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700">
                          <a:effectLst/>
                          <a:latin typeface="+mn-lt"/>
                        </a:rPr>
                        <a:t>$4,250,000</a:t>
                      </a:r>
                      <a:endParaRPr sz="70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4023602"/>
                  </a:ext>
                </a:extLst>
              </a:tr>
              <a:tr h="174985">
                <a:tc>
                  <a:txBody>
                    <a:bodyPr/>
                    <a:lstStyle/>
                    <a:p>
                      <a:pPr marL="76200" marR="0" algn="r"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sz="700" b="1" dirty="0">
                          <a:solidFill>
                            <a:srgbClr val="013354"/>
                          </a:solidFill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Net Benefits</a:t>
                      </a:r>
                    </a:p>
                  </a:txBody>
                  <a:tcPr marL="45678" marR="45678" marT="22839" marB="2283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700" b="1" dirty="0">
                          <a:effectLst/>
                          <a:latin typeface="+mn-lt"/>
                        </a:rPr>
                        <a:t>$189,813</a:t>
                      </a:r>
                      <a:endParaRPr sz="700" b="1" dirty="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700" b="1" dirty="0">
                          <a:effectLst/>
                          <a:latin typeface="+mn-lt"/>
                        </a:rPr>
                        <a:t>$2,131,175</a:t>
                      </a:r>
                      <a:endParaRPr sz="700" b="1" dirty="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700" b="1" dirty="0">
                          <a:effectLst/>
                          <a:latin typeface="+mn-lt"/>
                        </a:rPr>
                        <a:t>$2,456,500</a:t>
                      </a:r>
                      <a:endParaRPr sz="700" b="1" dirty="0">
                        <a:effectLst/>
                        <a:latin typeface="+mn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700" b="1" dirty="0">
                          <a:effectLst/>
                          <a:latin typeface="+mn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$4,777,488</a:t>
                      </a:r>
                    </a:p>
                  </a:txBody>
                  <a:tcPr marL="0" marR="22839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82578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8E11DF6-DF6F-EDF3-1BD8-4735A87C9FC1}"/>
              </a:ext>
            </a:extLst>
          </p:cNvPr>
          <p:cNvGraphicFramePr>
            <a:graphicFrameLocks noGrp="1"/>
          </p:cNvGraphicFramePr>
          <p:nvPr/>
        </p:nvGraphicFramePr>
        <p:xfrm>
          <a:off x="6100681" y="3130433"/>
          <a:ext cx="2579312" cy="894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5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685">
                <a:tc>
                  <a:txBody>
                    <a:bodyPr/>
                    <a:lstStyle/>
                    <a:p>
                      <a:pPr algn="l"/>
                      <a:r>
                        <a:rPr sz="700" b="1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Benefit Category</a:t>
                      </a:r>
                    </a:p>
                  </a:txBody>
                  <a:tcPr marL="68517" marR="68517" marT="31813" marB="31813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700" b="1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Benefit</a:t>
                      </a:r>
                    </a:p>
                  </a:txBody>
                  <a:tcPr marL="68517" marR="68517" marT="31813" marB="31813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sz="100" u="none" strike="noStrike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sz="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x</a:t>
                      </a:r>
                      <a:endParaRPr sz="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sz="100" u="none" strike="noStrike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extLst>
                  <a:ext uri="{0D108BD9-81ED-4DB2-BD59-A6C34878D82A}">
                    <a16:rowId xmlns:a16="http://schemas.microsoft.com/office/drawing/2014/main" val="2781481573"/>
                  </a:ext>
                </a:extLst>
              </a:tr>
              <a:tr h="100872">
                <a:tc>
                  <a:txBody>
                    <a:bodyPr/>
                    <a:lstStyle/>
                    <a:p>
                      <a:pPr algn="l" fontAlgn="b"/>
                      <a:r>
                        <a:rPr sz="60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Data Exchange Business Impacts</a:t>
                      </a:r>
                      <a:endParaRPr sz="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600" b="1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$3.2M</a:t>
                      </a:r>
                    </a:p>
                  </a:txBody>
                  <a:tcPr marL="68517" marR="68517" marT="951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00" u="none" strike="noStrike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sz="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x</a:t>
                      </a:r>
                      <a:endParaRPr sz="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sz="100" u="none" strike="noStrike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extLst>
                  <a:ext uri="{0D108BD9-81ED-4DB2-BD59-A6C34878D82A}">
                    <a16:rowId xmlns:a16="http://schemas.microsoft.com/office/drawing/2014/main" val="1554045759"/>
                  </a:ext>
                </a:extLst>
              </a:tr>
              <a:tr h="100872">
                <a:tc>
                  <a:txBody>
                    <a:bodyPr/>
                    <a:lstStyle/>
                    <a:p>
                      <a:pPr algn="l" fontAlgn="b"/>
                      <a:r>
                        <a:rPr sz="60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Data Exchange Platform TCO</a:t>
                      </a:r>
                      <a:endParaRPr sz="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600" b="1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$2.4M</a:t>
                      </a:r>
                    </a:p>
                  </a:txBody>
                  <a:tcPr marL="68517" marR="68517" marT="9516" marB="0" anchor="ctr"/>
                </a:tc>
                <a:extLst>
                  <a:ext uri="{0D108BD9-81ED-4DB2-BD59-A6C34878D82A}">
                    <a16:rowId xmlns:a16="http://schemas.microsoft.com/office/drawing/2014/main" val="1517136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00" u="none" strike="noStrike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sz="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x</a:t>
                      </a:r>
                      <a:endParaRPr sz="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sz="100" u="none" strike="noStrike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extLst>
                  <a:ext uri="{0D108BD9-81ED-4DB2-BD59-A6C34878D82A}">
                    <a16:rowId xmlns:a16="http://schemas.microsoft.com/office/drawing/2014/main" val="3258849584"/>
                  </a:ext>
                </a:extLst>
              </a:tr>
              <a:tr h="100872">
                <a:tc>
                  <a:txBody>
                    <a:bodyPr/>
                    <a:lstStyle/>
                    <a:p>
                      <a:pPr algn="l" fontAlgn="b"/>
                      <a:r>
                        <a:rPr sz="60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Data Exchange Lifecycle Productivity</a:t>
                      </a:r>
                      <a:endParaRPr sz="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600" b="1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$2.2M</a:t>
                      </a:r>
                    </a:p>
                  </a:txBody>
                  <a:tcPr marL="68517" marR="68517" marT="9516" marB="0" anchor="ctr"/>
                </a:tc>
                <a:extLst>
                  <a:ext uri="{0D108BD9-81ED-4DB2-BD59-A6C34878D82A}">
                    <a16:rowId xmlns:a16="http://schemas.microsoft.com/office/drawing/2014/main" val="2585008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00" u="none" strike="noStrike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sz="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x</a:t>
                      </a:r>
                      <a:endParaRPr sz="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sz="100" u="none" strike="noStrike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extLst>
                  <a:ext uri="{0D108BD9-81ED-4DB2-BD59-A6C34878D82A}">
                    <a16:rowId xmlns:a16="http://schemas.microsoft.com/office/drawing/2014/main" val="832718442"/>
                  </a:ext>
                </a:extLst>
              </a:tr>
              <a:tr h="100872">
                <a:tc>
                  <a:txBody>
                    <a:bodyPr/>
                    <a:lstStyle/>
                    <a:p>
                      <a:pPr algn="l" fontAlgn="b"/>
                      <a:r>
                        <a:rPr sz="60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Trading Partner Automation</a:t>
                      </a:r>
                      <a:endParaRPr sz="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600" b="1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$1.3M</a:t>
                      </a:r>
                    </a:p>
                  </a:txBody>
                  <a:tcPr marL="68517" marR="68517" marT="9516" marB="0" anchor="ctr"/>
                </a:tc>
                <a:extLst>
                  <a:ext uri="{0D108BD9-81ED-4DB2-BD59-A6C34878D82A}">
                    <a16:rowId xmlns:a16="http://schemas.microsoft.com/office/drawing/2014/main" val="1722301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100" u="none" strike="noStrike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sz="10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x</a:t>
                      </a:r>
                      <a:endParaRPr sz="1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sz="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8517" marR="68517" marT="951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72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6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TOTAL BENEFITS</a:t>
                      </a:r>
                    </a:p>
                  </a:txBody>
                  <a:tcPr marL="68517" marR="68517" marT="951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sz="600" b="1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$9M</a:t>
                      </a:r>
                    </a:p>
                  </a:txBody>
                  <a:tcPr marL="68517" marR="68517" marT="9516" marB="0" anchor="ctr"/>
                </a:tc>
                <a:extLst>
                  <a:ext uri="{0D108BD9-81ED-4DB2-BD59-A6C34878D82A}">
                    <a16:rowId xmlns:a16="http://schemas.microsoft.com/office/drawing/2014/main" val="105737216"/>
                  </a:ext>
                </a:extLst>
              </a:tr>
            </a:tbl>
          </a:graphicData>
        </a:graphic>
      </p:graphicFrame>
      <p:sp>
        <p:nvSpPr>
          <p:cNvPr id="22" name="Text Box 8">
            <a:extLst>
              <a:ext uri="{FF2B5EF4-FFF2-40B4-BE49-F238E27FC236}">
                <a16:creationId xmlns:a16="http://schemas.microsoft.com/office/drawing/2014/main" id="{DE4AC720-19AA-9A66-48CA-892005053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8786" y="1827366"/>
            <a:ext cx="843877" cy="53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17" tIns="34258" rIns="68517" bIns="34258" numCol="1" anchor="ctr" anchorCtr="0" compatLnSpc="1">
            <a:prstTxWarp prst="textNoShape">
              <a:avLst/>
            </a:prstTxWarp>
          </a:bodyPr>
          <a:lstStyle/>
          <a:p>
            <a:pPr algn="ctr" defTabSz="68511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altLang="en-US" sz="699" b="1">
                <a:solidFill>
                  <a:srgbClr val="0F62FE"/>
                </a:solidFill>
                <a:latin typeface="Arial" panose="020B0604020202020204"/>
                <a:ea typeface="Arial" panose="020B0604020202020204" pitchFamily="34" charset="0"/>
                <a:cs typeface="Arial" panose="020B0604020202020204" pitchFamily="34" charset="0"/>
              </a:rPr>
              <a:t>$3,656,500</a:t>
            </a:r>
          </a:p>
          <a:p>
            <a:pPr algn="ctr" defTabSz="685114" eaLnBrk="0" fontAlgn="base" hangingPunct="0">
              <a:spcBef>
                <a:spcPts val="150"/>
              </a:spcBef>
              <a:spcAft>
                <a:spcPct val="0"/>
              </a:spcAft>
              <a:defRPr/>
            </a:pPr>
            <a:r>
              <a:rPr altLang="en-US" sz="699" b="1">
                <a:solidFill>
                  <a:srgbClr val="000000"/>
                </a:solidFill>
                <a:latin typeface="Arial" panose="020B0604020202020204"/>
                <a:ea typeface="Malgun Gothic" panose="020B0503020000020004" pitchFamily="34" charset="-127"/>
                <a:cs typeface="Open Sans" panose="020B0606030504020204" pitchFamily="34" charset="0"/>
              </a:rPr>
              <a:t>Annual Benefit at Full Adoption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066503-08BE-BBF6-EF8D-5D09056C850D}"/>
              </a:ext>
            </a:extLst>
          </p:cNvPr>
          <p:cNvSpPr txBox="1"/>
          <p:nvPr/>
        </p:nvSpPr>
        <p:spPr>
          <a:xfrm>
            <a:off x="2818302" y="1323992"/>
            <a:ext cx="292259" cy="1227899"/>
          </a:xfrm>
          <a:prstGeom prst="rect">
            <a:avLst/>
          </a:prstGeom>
          <a:noFill/>
          <a:ln>
            <a:noFill/>
          </a:ln>
        </p:spPr>
        <p:txBody>
          <a:bodyPr vert="vert270" wrap="square" rtlCol="0">
            <a:spAutoFit/>
          </a:bodyPr>
          <a:lstStyle/>
          <a:p>
            <a:pPr algn="ctr"/>
            <a:r>
              <a:rPr sz="699">
                <a:ea typeface="IBM Plex Sans" charset="0"/>
                <a:cs typeface="IBM Plex Sans" charset="0"/>
              </a:rPr>
              <a:t>Millions ($)</a:t>
            </a:r>
          </a:p>
        </p:txBody>
      </p:sp>
      <p:sp>
        <p:nvSpPr>
          <p:cNvPr id="25" name="Footer Placeholder">
            <a:extLst>
              <a:ext uri="{FF2B5EF4-FFF2-40B4-BE49-F238E27FC236}">
                <a16:creationId xmlns:a16="http://schemas.microsoft.com/office/drawing/2014/main" id="{88AADC7E-2631-2279-3A88-90A20A90830A}"/>
              </a:ext>
            </a:extLst>
          </p:cNvPr>
          <p:cNvSpPr txBox="1">
            <a:spLocks/>
          </p:cNvSpPr>
          <p:nvPr/>
        </p:nvSpPr>
        <p:spPr>
          <a:xfrm>
            <a:off x="142875" y="4891089"/>
            <a:ext cx="4114735" cy="1666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sz="600" i="1" dirty="0">
                <a:solidFill>
                  <a:srgbClr val="000000"/>
                </a:solidFill>
                <a:latin typeface="Arial" panose="020B0604020202020204"/>
              </a:rPr>
              <a:t>IBM Sterling Data Exchange / &lt;Client X&gt; MFT Platform Modernization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AE68D29-A540-8251-6501-ABBE4E633ACB}"/>
              </a:ext>
            </a:extLst>
          </p:cNvPr>
          <p:cNvSpPr txBox="1">
            <a:spLocks/>
          </p:cNvSpPr>
          <p:nvPr/>
        </p:nvSpPr>
        <p:spPr>
          <a:xfrm>
            <a:off x="218404" y="307833"/>
            <a:ext cx="8921367" cy="224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" panose="020B0503050203000203" pitchFamily="34" charset="0"/>
              </a:rPr>
              <a:t>Data Exchange Platform Modernization &amp; Trading Partner Automation - Business Case Summary</a:t>
            </a:r>
          </a:p>
        </p:txBody>
      </p:sp>
    </p:spTree>
    <p:extLst>
      <p:ext uri="{BB962C8B-B14F-4D97-AF65-F5344CB8AC3E}">
        <p14:creationId xmlns:p14="http://schemas.microsoft.com/office/powerpoint/2010/main" val="2644593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648BEA-9686-9D82-B6CF-9AB4E1A9F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88A50-0DF1-808B-61A6-0187D6961474}"/>
              </a:ext>
            </a:extLst>
          </p:cNvPr>
          <p:cNvSpPr txBox="1">
            <a:spLocks/>
          </p:cNvSpPr>
          <p:nvPr/>
        </p:nvSpPr>
        <p:spPr>
          <a:xfrm>
            <a:off x="228600" y="1116648"/>
            <a:ext cx="4198620" cy="356647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40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marL="230188" indent="-230188" defTabSz="914400">
              <a:buFont typeface="+mj-lt"/>
              <a:buAutoNum type="arabicPeriod"/>
            </a:pPr>
            <a:r>
              <a:rPr lang="en-US" kern="0" dirty="0"/>
              <a:t>Finalize the assessment scope </a:t>
            </a:r>
            <a:br>
              <a:rPr lang="en-US" kern="0" dirty="0"/>
            </a:br>
            <a:r>
              <a:rPr lang="en-US" kern="0" dirty="0"/>
              <a:t>e.g., objective(s), organization(s), process(es) </a:t>
            </a:r>
          </a:p>
          <a:p>
            <a:pPr marL="230188" indent="-230188" defTabSz="914400">
              <a:buFont typeface="+mj-lt"/>
              <a:buAutoNum type="arabicPeriod"/>
            </a:pPr>
            <a:r>
              <a:rPr lang="en-US" kern="0" dirty="0"/>
              <a:t>Identify the key stakeholder(s) and subject matter expert(s) to schedule short interviews </a:t>
            </a:r>
          </a:p>
          <a:p>
            <a:pPr marL="230188" indent="-230188" defTabSz="914400">
              <a:buFont typeface="+mj-lt"/>
              <a:buAutoNum type="arabicPeriod"/>
            </a:pPr>
            <a:r>
              <a:rPr lang="en-US" kern="0" dirty="0"/>
              <a:t>Schedule Discovery Workshop/Interviews (potentially including site visit)</a:t>
            </a:r>
          </a:p>
          <a:p>
            <a:pPr marL="230188" indent="-230188" defTabSz="914400">
              <a:buFont typeface="+mj-lt"/>
              <a:buAutoNum type="arabicPeriod"/>
            </a:pPr>
            <a:r>
              <a:rPr lang="en-US" kern="0" dirty="0"/>
              <a:t>Gather financial and operational data inputs</a:t>
            </a:r>
          </a:p>
          <a:p>
            <a:pPr marL="230188" indent="-230188" defTabSz="914400">
              <a:buFont typeface="+mj-lt"/>
              <a:buAutoNum type="arabicPeriod"/>
            </a:pPr>
            <a:r>
              <a:rPr lang="en-US" kern="0" dirty="0"/>
              <a:t> Agree on a timeframe for the interviews, workshops, and the business case socialization</a:t>
            </a:r>
          </a:p>
        </p:txBody>
      </p:sp>
      <p:pic>
        <p:nvPicPr>
          <p:cNvPr id="5" name="Picture 2" descr="Closing Once is Dead: Why Asking for “Next Steps” Is Best">
            <a:extLst>
              <a:ext uri="{FF2B5EF4-FFF2-40B4-BE49-F238E27FC236}">
                <a16:creationId xmlns:a16="http://schemas.microsoft.com/office/drawing/2014/main" id="{2A017A8C-4F3F-CBEB-1845-60DB67422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0" r="18210" b="1"/>
          <a:stretch/>
        </p:blipFill>
        <p:spPr bwMode="auto">
          <a:xfrm>
            <a:off x="4800600" y="1116648"/>
            <a:ext cx="4114800" cy="356647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D7DA64-AFF1-2F1B-7470-FE8BCC26AF97}"/>
              </a:ext>
            </a:extLst>
          </p:cNvPr>
          <p:cNvSpPr txBox="1"/>
          <p:nvPr/>
        </p:nvSpPr>
        <p:spPr>
          <a:xfrm>
            <a:off x="231186" y="114429"/>
            <a:ext cx="375523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514337">
              <a:spcBef>
                <a:spcPts val="825"/>
              </a:spcBef>
              <a:defRPr/>
            </a:pPr>
            <a:r>
              <a:rPr lang="en-US" sz="1000" kern="0" dirty="0">
                <a:solidFill>
                  <a:schemeClr val="bg2"/>
                </a:solidFill>
                <a:latin typeface="IBM Plex Sans" panose="020B0503050203000203" pitchFamily="34" charset="0"/>
              </a:rPr>
              <a:t>Next Steps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3C4F1A-D5EF-8E8F-DF35-555EE4015C79}"/>
              </a:ext>
            </a:extLst>
          </p:cNvPr>
          <p:cNvSpPr txBox="1">
            <a:spLocks/>
          </p:cNvSpPr>
          <p:nvPr/>
        </p:nvSpPr>
        <p:spPr>
          <a:xfrm>
            <a:off x="218404" y="307833"/>
            <a:ext cx="8921367" cy="224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62FF"/>
                </a:solidFill>
                <a:effectLst/>
                <a:uLnTx/>
                <a:uFillTx/>
                <a:latin typeface="IBM Plex Sans" panose="020B0503050203000203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847141754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4" id="{E84045DC-433A-5741-B6E1-7386356B63E1}" vid="{32096D71-A75A-0E4F-B796-73F10DEA0550}"/>
    </a:ext>
  </a:extLst>
</a:theme>
</file>

<file path=ppt/theme/theme10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2.xml><?xml version="1.0" encoding="utf-8"?>
<a:theme xmlns:a="http://schemas.openxmlformats.org/drawingml/2006/main" name="IBM 2020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4" id="{E84045DC-433A-5741-B6E1-7386356B63E1}" vid="{076E7E67-A9F9-4741-A9D4-15F732679895}"/>
    </a:ext>
  </a:extLst>
</a:theme>
</file>

<file path=ppt/theme/theme3.xml><?xml version="1.0" encoding="utf-8"?>
<a:theme xmlns:a="http://schemas.openxmlformats.org/drawingml/2006/main" name="1_IBM 2020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8" id="{E7F5186F-CD1A-5646-8F0C-29D90816D0A5}" vid="{9B2BF0E4-283B-E842-AD30-5DBC00D10FD0}"/>
    </a:ext>
  </a:extLst>
</a:theme>
</file>

<file path=ppt/theme/theme4.xml><?xml version="1.0" encoding="utf-8"?>
<a:theme xmlns:a="http://schemas.openxmlformats.org/drawingml/2006/main" name="3_IBM 2020 Master template (light gray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2020_V01_Arial_LargeFormat" id="{FB032BAA-C672-6A45-BE08-1DBAA9379BB6}" vid="{DEDF80CF-DFBA-B34F-9BB3-9E3DDCE1256E}"/>
    </a:ext>
  </a:extLst>
</a:theme>
</file>

<file path=ppt/theme/theme5.xml><?xml version="1.0" encoding="utf-8"?>
<a:theme xmlns:a="http://schemas.openxmlformats.org/drawingml/2006/main" name="2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-Supply-Chain_Presentation-Template_11-28-2018" id="{614CBDB2-3B4B-CB43-8977-B85805F6EEA6}" vid="{C709E7BB-0673-A840-BD29-9B3B3F43DCFC}"/>
    </a:ext>
  </a:extLst>
</a:theme>
</file>

<file path=ppt/theme/theme6.xml><?xml version="1.0" encoding="utf-8"?>
<a:theme xmlns:a="http://schemas.openxmlformats.org/drawingml/2006/main" name="IBM 2020 Master template (light gray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2020_V01_Arial_LargeFormat" id="{FB032BAA-C672-6A45-BE08-1DBAA9379BB6}" vid="{DEDF80CF-DFBA-B34F-9BB3-9E3DDCE1256E}"/>
    </a:ext>
  </a:extLst>
</a:theme>
</file>

<file path=ppt/theme/theme7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8.xml><?xml version="1.0" encoding="utf-8"?>
<a:theme xmlns:a="http://schemas.openxmlformats.org/drawingml/2006/main" name="1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 Sustainability Software - Aug 2022" id="{AE148211-E082-C140-AF03-9A4BCFA88BEE}" vid="{D58651C0-F698-C542-AB1A-E42F27EEB17B}"/>
    </a:ext>
  </a:extLst>
</a:theme>
</file>

<file path=ppt/theme/theme9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2020 Master template (black background)</Template>
  <TotalTime>5897</TotalTime>
  <Words>1318</Words>
  <Application>Microsoft Macintosh PowerPoint</Application>
  <PresentationFormat>On-screen Show (16:9)</PresentationFormat>
  <Paragraphs>230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8" baseType="lpstr">
      <vt:lpstr>.AppleSystemUIFont</vt:lpstr>
      <vt:lpstr>Arial</vt:lpstr>
      <vt:lpstr>Arial Regular</vt:lpstr>
      <vt:lpstr>Calibri</vt:lpstr>
      <vt:lpstr>HelvNeue Light for IBM</vt:lpstr>
      <vt:lpstr>IBM Plex Sans</vt:lpstr>
      <vt:lpstr>IBM Plex Sans Light</vt:lpstr>
      <vt:lpstr>IBM Plex Sans Regular</vt:lpstr>
      <vt:lpstr>IBM Plex Sans SmBld</vt:lpstr>
      <vt:lpstr>System Font Regular</vt:lpstr>
      <vt:lpstr>Wingdings</vt:lpstr>
      <vt:lpstr>IBM 2020 Master template (black background)</vt:lpstr>
      <vt:lpstr>IBM 2020 Master template (white background)</vt:lpstr>
      <vt:lpstr>1_IBM 2020 Master template (black background)</vt:lpstr>
      <vt:lpstr>3_IBM 2020 Master template (light gray background)</vt:lpstr>
      <vt:lpstr>2_wht_background_2017</vt:lpstr>
      <vt:lpstr>IBM 2020 Master template (light gray background)</vt:lpstr>
      <vt:lpstr>IBM Brand Template 2022</vt:lpstr>
      <vt:lpstr>1_IBM Brand Template 2022</vt:lpstr>
      <vt:lpstr>  Developing the Value Case for Client’s   Managed File Transfer (MFT) Platform Modernization  Business Value Assessment (BVA) Scoping and Approach    </vt:lpstr>
      <vt:lpstr>Topics</vt:lpstr>
      <vt:lpstr>Sampling IBM Sterling Clients - Financial Services  48 of the top 50</vt:lpstr>
      <vt:lpstr>Sterling Data Exchange Containerization</vt:lpstr>
      <vt:lpstr>IBM Sterling Data Exchange  Business Value Assessment (BVA) Overview</vt:lpstr>
      <vt:lpstr>BVA for Sterling Data Exchange - Approach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</dc:title>
  <dc:creator>Richard Douglass</dc:creator>
  <cp:lastModifiedBy>ADOLFO LOUSTAUNAU</cp:lastModifiedBy>
  <cp:revision>168</cp:revision>
  <cp:lastPrinted>2021-08-17T18:57:09Z</cp:lastPrinted>
  <dcterms:created xsi:type="dcterms:W3CDTF">2021-04-15T16:37:25Z</dcterms:created>
  <dcterms:modified xsi:type="dcterms:W3CDTF">2025-08-30T07:59:40Z</dcterms:modified>
</cp:coreProperties>
</file>